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59" r:id="rId4"/>
    <p:sldId id="279" r:id="rId5"/>
    <p:sldId id="280" r:id="rId6"/>
    <p:sldId id="296" r:id="rId7"/>
    <p:sldId id="261" r:id="rId8"/>
    <p:sldId id="262" r:id="rId9"/>
    <p:sldId id="263" r:id="rId10"/>
    <p:sldId id="264" r:id="rId11"/>
    <p:sldId id="265" r:id="rId12"/>
    <p:sldId id="287" r:id="rId13"/>
    <p:sldId id="290" r:id="rId14"/>
    <p:sldId id="292" r:id="rId15"/>
    <p:sldId id="286" r:id="rId16"/>
    <p:sldId id="281" r:id="rId17"/>
    <p:sldId id="288" r:id="rId18"/>
    <p:sldId id="293" r:id="rId19"/>
    <p:sldId id="294" r:id="rId20"/>
    <p:sldId id="267" r:id="rId21"/>
    <p:sldId id="285" r:id="rId22"/>
    <p:sldId id="266" r:id="rId23"/>
    <p:sldId id="284" r:id="rId24"/>
    <p:sldId id="268" r:id="rId25"/>
    <p:sldId id="277" r:id="rId26"/>
    <p:sldId id="260" r:id="rId27"/>
    <p:sldId id="295" r:id="rId28"/>
    <p:sldId id="291" r:id="rId29"/>
    <p:sldId id="283" r:id="rId30"/>
    <p:sldId id="28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0" d="100"/>
          <a:sy n="50" d="100"/>
        </p:scale>
        <p:origin x="704"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F35A5D-5E8C-4E8A-A05C-E64EA3B81DF8}" type="datetimeFigureOut">
              <a:rPr lang="en-US" smtClean="0"/>
              <a:t>4/28/2025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929BFD-F82A-4E7D-828A-A6B6C7E23FAF}" type="slidenum">
              <a:rPr lang="en-US" smtClean="0"/>
              <a:t>‹#›</a:t>
            </a:fld>
            <a:endParaRPr lang="en-US"/>
          </a:p>
        </p:txBody>
      </p:sp>
    </p:spTree>
    <p:extLst>
      <p:ext uri="{BB962C8B-B14F-4D97-AF65-F5344CB8AC3E}">
        <p14:creationId xmlns:p14="http://schemas.microsoft.com/office/powerpoint/2010/main" val="1790831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929BFD-F82A-4E7D-828A-A6B6C7E23FAF}" type="slidenum">
              <a:rPr lang="en-US" smtClean="0"/>
              <a:t>1</a:t>
            </a:fld>
            <a:endParaRPr lang="en-US"/>
          </a:p>
        </p:txBody>
      </p:sp>
    </p:spTree>
    <p:extLst>
      <p:ext uri="{BB962C8B-B14F-4D97-AF65-F5344CB8AC3E}">
        <p14:creationId xmlns:p14="http://schemas.microsoft.com/office/powerpoint/2010/main" val="1736582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Todo</a:t>
            </a:r>
            <a:r>
              <a:rPr lang="de-DE" dirty="0"/>
              <a:t>: update </a:t>
            </a:r>
            <a:r>
              <a:rPr lang="de-DE" dirty="0" err="1"/>
              <a:t>group</a:t>
            </a:r>
            <a:r>
              <a:rPr lang="de-DE" dirty="0"/>
              <a:t> </a:t>
            </a:r>
            <a:r>
              <a:rPr lang="de-DE" dirty="0" err="1"/>
              <a:t>picture</a:t>
            </a:r>
            <a:endParaRPr lang="en-US" dirty="0"/>
          </a:p>
        </p:txBody>
      </p:sp>
      <p:sp>
        <p:nvSpPr>
          <p:cNvPr id="4" name="Slide Number Placeholder 3"/>
          <p:cNvSpPr>
            <a:spLocks noGrp="1"/>
          </p:cNvSpPr>
          <p:nvPr>
            <p:ph type="sldNum" sz="quarter" idx="5"/>
          </p:nvPr>
        </p:nvSpPr>
        <p:spPr/>
        <p:txBody>
          <a:bodyPr/>
          <a:lstStyle/>
          <a:p>
            <a:fld id="{3F92E55C-6077-409D-B9ED-70231797753F}" type="slidenum">
              <a:rPr lang="en-US" smtClean="0"/>
              <a:t>29</a:t>
            </a:fld>
            <a:endParaRPr lang="en-US"/>
          </a:p>
        </p:txBody>
      </p:sp>
    </p:spTree>
    <p:extLst>
      <p:ext uri="{BB962C8B-B14F-4D97-AF65-F5344CB8AC3E}">
        <p14:creationId xmlns:p14="http://schemas.microsoft.com/office/powerpoint/2010/main" val="3463471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 </a:t>
            </a:r>
            <a:r>
              <a:rPr lang="de-DE" dirty="0" err="1"/>
              <a:t>Nonmagnetic</a:t>
            </a:r>
            <a:r>
              <a:rPr lang="de-DE" dirty="0"/>
              <a:t> </a:t>
            </a:r>
            <a:r>
              <a:rPr lang="de-DE" dirty="0">
                <a:sym typeface="Wingdings" panose="05000000000000000000" pitchFamily="2" charset="2"/>
              </a:rPr>
              <a:t> time </a:t>
            </a:r>
            <a:r>
              <a:rPr lang="de-DE" dirty="0" err="1">
                <a:sym typeface="Wingdings" panose="05000000000000000000" pitchFamily="2" charset="2"/>
              </a:rPr>
              <a:t>reversal</a:t>
            </a:r>
            <a:r>
              <a:rPr lang="de-DE" dirty="0">
                <a:sym typeface="Wingdings" panose="05000000000000000000" pitchFamily="2" charset="2"/>
              </a:rPr>
              <a:t> invariant</a:t>
            </a:r>
          </a:p>
          <a:p>
            <a:r>
              <a:rPr lang="en-US" dirty="0"/>
              <a:t>- </a:t>
            </a:r>
          </a:p>
        </p:txBody>
      </p:sp>
      <p:sp>
        <p:nvSpPr>
          <p:cNvPr id="4" name="Slide Number Placeholder 3"/>
          <p:cNvSpPr>
            <a:spLocks noGrp="1"/>
          </p:cNvSpPr>
          <p:nvPr>
            <p:ph type="sldNum" sz="quarter" idx="5"/>
          </p:nvPr>
        </p:nvSpPr>
        <p:spPr/>
        <p:txBody>
          <a:bodyPr/>
          <a:lstStyle/>
          <a:p>
            <a:fld id="{71929BFD-F82A-4E7D-828A-A6B6C7E23FAF}" type="slidenum">
              <a:rPr lang="en-US" smtClean="0"/>
              <a:t>2</a:t>
            </a:fld>
            <a:endParaRPr lang="en-US"/>
          </a:p>
        </p:txBody>
      </p:sp>
    </p:spTree>
    <p:extLst>
      <p:ext uri="{BB962C8B-B14F-4D97-AF65-F5344CB8AC3E}">
        <p14:creationId xmlns:p14="http://schemas.microsoft.com/office/powerpoint/2010/main" val="2803091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a:t>
            </a:r>
            <a:r>
              <a:rPr lang="en-US" dirty="0" err="1"/>
              <a:t>onmagnetic</a:t>
            </a:r>
            <a:r>
              <a:rPr lang="en-US" dirty="0"/>
              <a:t> adatoms and Andreev states</a:t>
            </a:r>
          </a:p>
        </p:txBody>
      </p:sp>
      <p:sp>
        <p:nvSpPr>
          <p:cNvPr id="4" name="Foliennummernplatzhalter 3"/>
          <p:cNvSpPr>
            <a:spLocks noGrp="1"/>
          </p:cNvSpPr>
          <p:nvPr>
            <p:ph type="sldNum" sz="quarter" idx="5"/>
          </p:nvPr>
        </p:nvSpPr>
        <p:spPr/>
        <p:txBody>
          <a:bodyPr/>
          <a:lstStyle/>
          <a:p>
            <a:fld id="{FB7B63BA-2780-472E-B6C3-0D1C2C2C873D}" type="slidenum">
              <a:rPr lang="de-DE" smtClean="0"/>
              <a:t>4</a:t>
            </a:fld>
            <a:endParaRPr lang="de-DE"/>
          </a:p>
        </p:txBody>
      </p:sp>
    </p:spTree>
    <p:extLst>
      <p:ext uri="{BB962C8B-B14F-4D97-AF65-F5344CB8AC3E}">
        <p14:creationId xmlns:p14="http://schemas.microsoft.com/office/powerpoint/2010/main" val="2063119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Khajetoorians</a:t>
            </a:r>
            <a:r>
              <a:rPr lang="de-DE" dirty="0"/>
              <a:t>, Franke </a:t>
            </a:r>
            <a:r>
              <a:rPr lang="de-DE" dirty="0" err="1"/>
              <a:t>as</a:t>
            </a:r>
            <a:r>
              <a:rPr lang="de-DE" dirty="0"/>
              <a:t> </a:t>
            </a:r>
            <a:r>
              <a:rPr lang="de-DE" dirty="0" err="1"/>
              <a:t>well</a:t>
            </a:r>
            <a:r>
              <a:rPr lang="de-DE" dirty="0"/>
              <a:t>!</a:t>
            </a:r>
          </a:p>
          <a:p>
            <a:endParaRPr lang="de-DE" dirty="0"/>
          </a:p>
          <a:p>
            <a:r>
              <a:rPr lang="de-DE" dirty="0" err="1"/>
              <a:t>Mn</a:t>
            </a:r>
            <a:r>
              <a:rPr lang="de-DE" dirty="0"/>
              <a:t> [001] </a:t>
            </a:r>
            <a:r>
              <a:rPr lang="de-DE" dirty="0" err="1"/>
              <a:t>chains</a:t>
            </a:r>
            <a:r>
              <a:rPr lang="de-DE" dirty="0"/>
              <a:t> on Nb</a:t>
            </a:r>
            <a:endParaRPr lang="en-US" dirty="0"/>
          </a:p>
        </p:txBody>
      </p:sp>
      <p:sp>
        <p:nvSpPr>
          <p:cNvPr id="4" name="Slide Number Placeholder 3"/>
          <p:cNvSpPr>
            <a:spLocks noGrp="1"/>
          </p:cNvSpPr>
          <p:nvPr>
            <p:ph type="sldNum" sz="quarter" idx="5"/>
          </p:nvPr>
        </p:nvSpPr>
        <p:spPr/>
        <p:txBody>
          <a:bodyPr/>
          <a:lstStyle/>
          <a:p>
            <a:fld id="{71929BFD-F82A-4E7D-828A-A6B6C7E23FAF}" type="slidenum">
              <a:rPr lang="en-US" smtClean="0"/>
              <a:t>5</a:t>
            </a:fld>
            <a:endParaRPr lang="en-US"/>
          </a:p>
        </p:txBody>
      </p:sp>
    </p:spTree>
    <p:extLst>
      <p:ext uri="{BB962C8B-B14F-4D97-AF65-F5344CB8AC3E}">
        <p14:creationId xmlns:p14="http://schemas.microsoft.com/office/powerpoint/2010/main" val="3155812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Khajetoorians</a:t>
            </a:r>
            <a:r>
              <a:rPr lang="de-DE" dirty="0"/>
              <a:t>: </a:t>
            </a:r>
            <a:r>
              <a:rPr lang="de-DE" dirty="0" err="1"/>
              <a:t>Fe</a:t>
            </a:r>
            <a:r>
              <a:rPr lang="de-DE" dirty="0"/>
              <a:t> on </a:t>
            </a:r>
            <a:r>
              <a:rPr lang="en-US" dirty="0"/>
              <a:t>BiCu</a:t>
            </a:r>
            <a:r>
              <a:rPr lang="en-US" baseline="-25000" dirty="0"/>
              <a:t>2 </a:t>
            </a:r>
          </a:p>
          <a:p>
            <a:r>
              <a:rPr lang="en-US" dirty="0" err="1"/>
              <a:t>freeney</a:t>
            </a:r>
            <a:r>
              <a:rPr lang="en-US" dirty="0"/>
              <a:t>: CO molecules on Cu(111)</a:t>
            </a:r>
          </a:p>
        </p:txBody>
      </p:sp>
      <p:sp>
        <p:nvSpPr>
          <p:cNvPr id="4" name="Slide Number Placeholder 3"/>
          <p:cNvSpPr>
            <a:spLocks noGrp="1"/>
          </p:cNvSpPr>
          <p:nvPr>
            <p:ph type="sldNum" sz="quarter" idx="5"/>
          </p:nvPr>
        </p:nvSpPr>
        <p:spPr/>
        <p:txBody>
          <a:bodyPr/>
          <a:lstStyle/>
          <a:p>
            <a:fld id="{71929BFD-F82A-4E7D-828A-A6B6C7E23FAF}" type="slidenum">
              <a:rPr lang="en-US" smtClean="0"/>
              <a:t>9</a:t>
            </a:fld>
            <a:endParaRPr lang="en-US"/>
          </a:p>
        </p:txBody>
      </p:sp>
    </p:spTree>
    <p:extLst>
      <p:ext uri="{BB962C8B-B14F-4D97-AF65-F5344CB8AC3E}">
        <p14:creationId xmlns:p14="http://schemas.microsoft.com/office/powerpoint/2010/main" val="1672455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Add </a:t>
            </a:r>
            <a:r>
              <a:rPr lang="de-DE" dirty="0" err="1"/>
              <a:t>details</a:t>
            </a:r>
            <a:r>
              <a:rPr lang="de-DE" dirty="0"/>
              <a:t> </a:t>
            </a:r>
            <a:r>
              <a:rPr lang="de-DE" dirty="0" err="1"/>
              <a:t>about</a:t>
            </a:r>
            <a:r>
              <a:rPr lang="de-DE" dirty="0"/>
              <a:t> Struve and Bessel </a:t>
            </a:r>
            <a:r>
              <a:rPr lang="de-DE" dirty="0" err="1"/>
              <a:t>function</a:t>
            </a:r>
            <a:endParaRPr lang="en-US" dirty="0"/>
          </a:p>
        </p:txBody>
      </p:sp>
      <p:sp>
        <p:nvSpPr>
          <p:cNvPr id="4" name="Slide Number Placeholder 3"/>
          <p:cNvSpPr>
            <a:spLocks noGrp="1"/>
          </p:cNvSpPr>
          <p:nvPr>
            <p:ph type="sldNum" sz="quarter" idx="5"/>
          </p:nvPr>
        </p:nvSpPr>
        <p:spPr/>
        <p:txBody>
          <a:bodyPr/>
          <a:lstStyle/>
          <a:p>
            <a:fld id="{71929BFD-F82A-4E7D-828A-A6B6C7E23FAF}" type="slidenum">
              <a:rPr lang="en-US" smtClean="0"/>
              <a:t>13</a:t>
            </a:fld>
            <a:endParaRPr lang="en-US"/>
          </a:p>
        </p:txBody>
      </p:sp>
    </p:spTree>
    <p:extLst>
      <p:ext uri="{BB962C8B-B14F-4D97-AF65-F5344CB8AC3E}">
        <p14:creationId xmlns:p14="http://schemas.microsoft.com/office/powerpoint/2010/main" val="2275432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Struve </a:t>
            </a:r>
            <a:r>
              <a:rPr lang="de-DE" dirty="0" err="1"/>
              <a:t>function</a:t>
            </a:r>
            <a:r>
              <a:rPr lang="de-DE" dirty="0"/>
              <a:t>: Solution </a:t>
            </a:r>
            <a:r>
              <a:rPr lang="de-DE" dirty="0" err="1"/>
              <a:t>of</a:t>
            </a:r>
            <a:r>
              <a:rPr lang="de-DE" dirty="0"/>
              <a:t> </a:t>
            </a:r>
            <a:r>
              <a:rPr lang="de-DE" dirty="0" err="1"/>
              <a:t>the</a:t>
            </a:r>
            <a:r>
              <a:rPr lang="de-DE" dirty="0"/>
              <a:t> </a:t>
            </a:r>
            <a:r>
              <a:rPr lang="de-DE" dirty="0" err="1"/>
              <a:t>inhomogeneous</a:t>
            </a:r>
            <a:r>
              <a:rPr lang="de-DE" dirty="0"/>
              <a:t> </a:t>
            </a:r>
            <a:r>
              <a:rPr lang="de-DE" dirty="0" err="1"/>
              <a:t>Bessel‘s</a:t>
            </a:r>
            <a:r>
              <a:rPr lang="de-DE" dirty="0"/>
              <a:t> differential </a:t>
            </a:r>
            <a:r>
              <a:rPr lang="de-DE" dirty="0" err="1"/>
              <a:t>equation</a:t>
            </a:r>
            <a:r>
              <a:rPr lang="de-DE" dirty="0"/>
              <a:t> (</a:t>
            </a:r>
            <a:r>
              <a:rPr lang="de-DE" dirty="0" err="1"/>
              <a:t>inhomogeneity</a:t>
            </a:r>
            <a:r>
              <a:rPr lang="de-DE" dirty="0"/>
              <a:t> </a:t>
            </a:r>
            <a:r>
              <a:rPr lang="de-DE" dirty="0" err="1"/>
              <a:t>basically</a:t>
            </a:r>
            <a:r>
              <a:rPr lang="de-DE" dirty="0"/>
              <a:t> x^{\</a:t>
            </a:r>
            <a:r>
              <a:rPr lang="de-DE" dirty="0" err="1"/>
              <a:t>alpha</a:t>
            </a:r>
            <a:r>
              <a:rPr lang="de-DE" dirty="0"/>
              <a:t> +1)</a:t>
            </a:r>
            <a:endParaRPr lang="en-US" dirty="0"/>
          </a:p>
        </p:txBody>
      </p:sp>
      <p:sp>
        <p:nvSpPr>
          <p:cNvPr id="4" name="Slide Number Placeholder 3"/>
          <p:cNvSpPr>
            <a:spLocks noGrp="1"/>
          </p:cNvSpPr>
          <p:nvPr>
            <p:ph type="sldNum" sz="quarter" idx="5"/>
          </p:nvPr>
        </p:nvSpPr>
        <p:spPr/>
        <p:txBody>
          <a:bodyPr/>
          <a:lstStyle/>
          <a:p>
            <a:fld id="{71929BFD-F82A-4E7D-828A-A6B6C7E23FAF}" type="slidenum">
              <a:rPr lang="en-US" smtClean="0"/>
              <a:t>14</a:t>
            </a:fld>
            <a:endParaRPr lang="en-US"/>
          </a:p>
        </p:txBody>
      </p:sp>
    </p:spTree>
    <p:extLst>
      <p:ext uri="{BB962C8B-B14F-4D97-AF65-F5344CB8AC3E}">
        <p14:creationId xmlns:p14="http://schemas.microsoft.com/office/powerpoint/2010/main" val="3495121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a:t>Each</a:t>
            </a:r>
            <a:r>
              <a:rPr lang="de-DE" dirty="0"/>
              <a:t> </a:t>
            </a:r>
            <a:r>
              <a:rPr lang="de-DE" dirty="0" err="1"/>
              <a:t>side</a:t>
            </a:r>
            <a:r>
              <a:rPr lang="de-DE" dirty="0"/>
              <a:t>!</a:t>
            </a:r>
            <a:endParaRPr lang="en-US" dirty="0"/>
          </a:p>
        </p:txBody>
      </p:sp>
      <p:sp>
        <p:nvSpPr>
          <p:cNvPr id="4" name="Slide Number Placeholder 3"/>
          <p:cNvSpPr>
            <a:spLocks noGrp="1"/>
          </p:cNvSpPr>
          <p:nvPr>
            <p:ph type="sldNum" sz="quarter" idx="5"/>
          </p:nvPr>
        </p:nvSpPr>
        <p:spPr/>
        <p:txBody>
          <a:bodyPr/>
          <a:lstStyle/>
          <a:p>
            <a:fld id="{71929BFD-F82A-4E7D-828A-A6B6C7E23FAF}" type="slidenum">
              <a:rPr lang="en-US" smtClean="0"/>
              <a:t>21</a:t>
            </a:fld>
            <a:endParaRPr lang="en-US"/>
          </a:p>
        </p:txBody>
      </p:sp>
    </p:spTree>
    <p:extLst>
      <p:ext uri="{BB962C8B-B14F-4D97-AF65-F5344CB8AC3E}">
        <p14:creationId xmlns:p14="http://schemas.microsoft.com/office/powerpoint/2010/main" val="887003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Charging energy E_C</a:t>
            </a:r>
          </a:p>
          <a:p>
            <a:r>
              <a:rPr lang="en-US" dirty="0"/>
              <a:t>Anharmonicity -&gt; leakage to higher energy modes</a:t>
            </a:r>
          </a:p>
          <a:p>
            <a:r>
              <a:rPr lang="en-US" dirty="0"/>
              <a:t>Two-gate version of the MSS</a:t>
            </a:r>
          </a:p>
          <a:p>
            <a:r>
              <a:rPr lang="en-US" dirty="0" err="1"/>
              <a:t>Kringhoj</a:t>
            </a:r>
            <a:r>
              <a:rPr lang="en-US" dirty="0"/>
              <a:t>: Marcus</a:t>
            </a:r>
          </a:p>
          <a:p>
            <a:r>
              <a:rPr lang="en-US" dirty="0" err="1"/>
              <a:t>Bargerbos</a:t>
            </a:r>
            <a:r>
              <a:rPr lang="en-US" dirty="0"/>
              <a:t>: Kouwenhoven</a:t>
            </a:r>
          </a:p>
        </p:txBody>
      </p:sp>
      <p:sp>
        <p:nvSpPr>
          <p:cNvPr id="4" name="Foliennummernplatzhalter 3"/>
          <p:cNvSpPr>
            <a:spLocks noGrp="1"/>
          </p:cNvSpPr>
          <p:nvPr>
            <p:ph type="sldNum" sz="quarter" idx="5"/>
          </p:nvPr>
        </p:nvSpPr>
        <p:spPr/>
        <p:txBody>
          <a:bodyPr/>
          <a:lstStyle/>
          <a:p>
            <a:fld id="{FB7B63BA-2780-472E-B6C3-0D1C2C2C873D}" type="slidenum">
              <a:rPr lang="de-DE" smtClean="0"/>
              <a:t>25</a:t>
            </a:fld>
            <a:endParaRPr lang="de-DE"/>
          </a:p>
        </p:txBody>
      </p:sp>
    </p:spTree>
    <p:extLst>
      <p:ext uri="{BB962C8B-B14F-4D97-AF65-F5344CB8AC3E}">
        <p14:creationId xmlns:p14="http://schemas.microsoft.com/office/powerpoint/2010/main" val="1980901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702EF-F6CC-DF14-B90B-8CC6402270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3F03C9-75E0-E981-6556-0FAF6DA023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5894EE-8420-CCEE-77E0-5CA104138319}"/>
              </a:ext>
            </a:extLst>
          </p:cNvPr>
          <p:cNvSpPr>
            <a:spLocks noGrp="1"/>
          </p:cNvSpPr>
          <p:nvPr>
            <p:ph type="dt" sz="half" idx="10"/>
          </p:nvPr>
        </p:nvSpPr>
        <p:spPr/>
        <p:txBody>
          <a:bodyPr/>
          <a:lstStyle/>
          <a:p>
            <a:fld id="{1234AC97-59F4-4D9B-8BE7-31F6ABB5A091}" type="datetimeFigureOut">
              <a:rPr lang="en-US" smtClean="0"/>
              <a:t>4/28/2025</a:t>
            </a:fld>
            <a:endParaRPr lang="en-US"/>
          </a:p>
        </p:txBody>
      </p:sp>
      <p:sp>
        <p:nvSpPr>
          <p:cNvPr id="5" name="Footer Placeholder 4">
            <a:extLst>
              <a:ext uri="{FF2B5EF4-FFF2-40B4-BE49-F238E27FC236}">
                <a16:creationId xmlns:a16="http://schemas.microsoft.com/office/drawing/2014/main" id="{EA5100DA-661C-AD4D-BBA3-BD82C304CB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415603-1660-C7B6-81AE-2AFCD6BF1A21}"/>
              </a:ext>
            </a:extLst>
          </p:cNvPr>
          <p:cNvSpPr>
            <a:spLocks noGrp="1"/>
          </p:cNvSpPr>
          <p:nvPr>
            <p:ph type="sldNum" sz="quarter" idx="12"/>
          </p:nvPr>
        </p:nvSpPr>
        <p:spPr/>
        <p:txBody>
          <a:bodyPr/>
          <a:lstStyle/>
          <a:p>
            <a:fld id="{1B80F0A9-33D9-4A36-8ACC-C99A16DB2F25}" type="slidenum">
              <a:rPr lang="en-US" smtClean="0"/>
              <a:t>‹#›</a:t>
            </a:fld>
            <a:endParaRPr lang="en-US"/>
          </a:p>
        </p:txBody>
      </p:sp>
    </p:spTree>
    <p:extLst>
      <p:ext uri="{BB962C8B-B14F-4D97-AF65-F5344CB8AC3E}">
        <p14:creationId xmlns:p14="http://schemas.microsoft.com/office/powerpoint/2010/main" val="1234129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75879-EDF0-0C7B-E777-BB23465450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5DDD87-A75A-F0BC-093F-92C7033047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0220A9-6A2B-D275-5A0B-7B7BB6F3644D}"/>
              </a:ext>
            </a:extLst>
          </p:cNvPr>
          <p:cNvSpPr>
            <a:spLocks noGrp="1"/>
          </p:cNvSpPr>
          <p:nvPr>
            <p:ph type="dt" sz="half" idx="10"/>
          </p:nvPr>
        </p:nvSpPr>
        <p:spPr/>
        <p:txBody>
          <a:bodyPr/>
          <a:lstStyle/>
          <a:p>
            <a:fld id="{1234AC97-59F4-4D9B-8BE7-31F6ABB5A091}" type="datetimeFigureOut">
              <a:rPr lang="en-US" smtClean="0"/>
              <a:t>4/28/2025</a:t>
            </a:fld>
            <a:endParaRPr lang="en-US"/>
          </a:p>
        </p:txBody>
      </p:sp>
      <p:sp>
        <p:nvSpPr>
          <p:cNvPr id="5" name="Footer Placeholder 4">
            <a:extLst>
              <a:ext uri="{FF2B5EF4-FFF2-40B4-BE49-F238E27FC236}">
                <a16:creationId xmlns:a16="http://schemas.microsoft.com/office/drawing/2014/main" id="{F077F755-5CB7-1DE5-FA59-86371B958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6D0F81-1828-B92F-E029-239160F6CE3D}"/>
              </a:ext>
            </a:extLst>
          </p:cNvPr>
          <p:cNvSpPr>
            <a:spLocks noGrp="1"/>
          </p:cNvSpPr>
          <p:nvPr>
            <p:ph type="sldNum" sz="quarter" idx="12"/>
          </p:nvPr>
        </p:nvSpPr>
        <p:spPr/>
        <p:txBody>
          <a:bodyPr/>
          <a:lstStyle/>
          <a:p>
            <a:fld id="{1B80F0A9-33D9-4A36-8ACC-C99A16DB2F25}" type="slidenum">
              <a:rPr lang="en-US" smtClean="0"/>
              <a:t>‹#›</a:t>
            </a:fld>
            <a:endParaRPr lang="en-US"/>
          </a:p>
        </p:txBody>
      </p:sp>
    </p:spTree>
    <p:extLst>
      <p:ext uri="{BB962C8B-B14F-4D97-AF65-F5344CB8AC3E}">
        <p14:creationId xmlns:p14="http://schemas.microsoft.com/office/powerpoint/2010/main" val="2132174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90EBDA-FF27-76A5-A24B-DA8D584204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8FBFBF-58E6-A894-50F9-CA8AAD2455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B15060-466D-8C1F-A950-0AA343622D01}"/>
              </a:ext>
            </a:extLst>
          </p:cNvPr>
          <p:cNvSpPr>
            <a:spLocks noGrp="1"/>
          </p:cNvSpPr>
          <p:nvPr>
            <p:ph type="dt" sz="half" idx="10"/>
          </p:nvPr>
        </p:nvSpPr>
        <p:spPr/>
        <p:txBody>
          <a:bodyPr/>
          <a:lstStyle/>
          <a:p>
            <a:fld id="{1234AC97-59F4-4D9B-8BE7-31F6ABB5A091}" type="datetimeFigureOut">
              <a:rPr lang="en-US" smtClean="0"/>
              <a:t>4/28/2025</a:t>
            </a:fld>
            <a:endParaRPr lang="en-US"/>
          </a:p>
        </p:txBody>
      </p:sp>
      <p:sp>
        <p:nvSpPr>
          <p:cNvPr id="5" name="Footer Placeholder 4">
            <a:extLst>
              <a:ext uri="{FF2B5EF4-FFF2-40B4-BE49-F238E27FC236}">
                <a16:creationId xmlns:a16="http://schemas.microsoft.com/office/drawing/2014/main" id="{529AFDDB-1656-971F-3F9A-84240C7DA0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BD393-2A71-F758-5AFA-2AA1D6A54591}"/>
              </a:ext>
            </a:extLst>
          </p:cNvPr>
          <p:cNvSpPr>
            <a:spLocks noGrp="1"/>
          </p:cNvSpPr>
          <p:nvPr>
            <p:ph type="sldNum" sz="quarter" idx="12"/>
          </p:nvPr>
        </p:nvSpPr>
        <p:spPr/>
        <p:txBody>
          <a:bodyPr/>
          <a:lstStyle/>
          <a:p>
            <a:fld id="{1B80F0A9-33D9-4A36-8ACC-C99A16DB2F25}" type="slidenum">
              <a:rPr lang="en-US" smtClean="0"/>
              <a:t>‹#›</a:t>
            </a:fld>
            <a:endParaRPr lang="en-US"/>
          </a:p>
        </p:txBody>
      </p:sp>
    </p:spTree>
    <p:extLst>
      <p:ext uri="{BB962C8B-B14F-4D97-AF65-F5344CB8AC3E}">
        <p14:creationId xmlns:p14="http://schemas.microsoft.com/office/powerpoint/2010/main" val="3157810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7AA86-3DDA-FA50-973A-2CF417E5E0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70DBB3-776E-4AF7-6140-0526377EAC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1C86F-0767-5A3A-73C2-98AF0E6F0533}"/>
              </a:ext>
            </a:extLst>
          </p:cNvPr>
          <p:cNvSpPr>
            <a:spLocks noGrp="1"/>
          </p:cNvSpPr>
          <p:nvPr>
            <p:ph type="dt" sz="half" idx="10"/>
          </p:nvPr>
        </p:nvSpPr>
        <p:spPr/>
        <p:txBody>
          <a:bodyPr/>
          <a:lstStyle>
            <a:lvl1pPr>
              <a:defRPr/>
            </a:lvl1pPr>
          </a:lstStyle>
          <a:p>
            <a:endParaRPr lang="en-US" dirty="0"/>
          </a:p>
        </p:txBody>
      </p:sp>
      <p:sp>
        <p:nvSpPr>
          <p:cNvPr id="5" name="Footer Placeholder 4">
            <a:extLst>
              <a:ext uri="{FF2B5EF4-FFF2-40B4-BE49-F238E27FC236}">
                <a16:creationId xmlns:a16="http://schemas.microsoft.com/office/drawing/2014/main" id="{F57CF600-FA5B-D005-853B-2DFF47B4AB2E}"/>
              </a:ext>
            </a:extLst>
          </p:cNvPr>
          <p:cNvSpPr>
            <a:spLocks noGrp="1"/>
          </p:cNvSpPr>
          <p:nvPr>
            <p:ph type="ftr" sz="quarter" idx="11"/>
          </p:nvPr>
        </p:nvSpPr>
        <p:spPr/>
        <p:txBody>
          <a:bodyPr/>
          <a:lstStyle/>
          <a:p>
            <a:r>
              <a:rPr lang="de-DE" dirty="0"/>
              <a:t>Thore Posske, University </a:t>
            </a:r>
            <a:r>
              <a:rPr lang="de-DE" dirty="0" err="1"/>
              <a:t>of</a:t>
            </a:r>
            <a:r>
              <a:rPr lang="de-DE" dirty="0"/>
              <a:t> Hamburg</a:t>
            </a:r>
            <a:endParaRPr lang="en-US" dirty="0"/>
          </a:p>
        </p:txBody>
      </p:sp>
      <p:sp>
        <p:nvSpPr>
          <p:cNvPr id="6" name="Slide Number Placeholder 5">
            <a:extLst>
              <a:ext uri="{FF2B5EF4-FFF2-40B4-BE49-F238E27FC236}">
                <a16:creationId xmlns:a16="http://schemas.microsoft.com/office/drawing/2014/main" id="{208CADF8-BADF-3089-C8F0-6340DE40F9F6}"/>
              </a:ext>
            </a:extLst>
          </p:cNvPr>
          <p:cNvSpPr>
            <a:spLocks noGrp="1"/>
          </p:cNvSpPr>
          <p:nvPr>
            <p:ph type="sldNum" sz="quarter" idx="12"/>
          </p:nvPr>
        </p:nvSpPr>
        <p:spPr/>
        <p:txBody>
          <a:bodyPr/>
          <a:lstStyle/>
          <a:p>
            <a:fld id="{1B80F0A9-33D9-4A36-8ACC-C99A16DB2F25}" type="slidenum">
              <a:rPr lang="en-US" smtClean="0"/>
              <a:t>‹#›</a:t>
            </a:fld>
            <a:endParaRPr lang="en-US"/>
          </a:p>
        </p:txBody>
      </p:sp>
    </p:spTree>
    <p:extLst>
      <p:ext uri="{BB962C8B-B14F-4D97-AF65-F5344CB8AC3E}">
        <p14:creationId xmlns:p14="http://schemas.microsoft.com/office/powerpoint/2010/main" val="1627870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8F6BD-7B54-6CCB-52B4-90347557D7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D050F8-525F-4309-3983-193110A99AB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D5A0F7-3A82-F065-4036-8355103580F3}"/>
              </a:ext>
            </a:extLst>
          </p:cNvPr>
          <p:cNvSpPr>
            <a:spLocks noGrp="1"/>
          </p:cNvSpPr>
          <p:nvPr>
            <p:ph type="dt" sz="half" idx="10"/>
          </p:nvPr>
        </p:nvSpPr>
        <p:spPr/>
        <p:txBody>
          <a:bodyPr/>
          <a:lstStyle/>
          <a:p>
            <a:fld id="{1234AC97-59F4-4D9B-8BE7-31F6ABB5A091}" type="datetimeFigureOut">
              <a:rPr lang="en-US" smtClean="0"/>
              <a:t>4/28/2025</a:t>
            </a:fld>
            <a:endParaRPr lang="en-US"/>
          </a:p>
        </p:txBody>
      </p:sp>
      <p:sp>
        <p:nvSpPr>
          <p:cNvPr id="5" name="Footer Placeholder 4">
            <a:extLst>
              <a:ext uri="{FF2B5EF4-FFF2-40B4-BE49-F238E27FC236}">
                <a16:creationId xmlns:a16="http://schemas.microsoft.com/office/drawing/2014/main" id="{2D3A3755-37EC-E38E-3ED7-5644129879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CA7B07-2B38-E324-A4C1-69F979579970}"/>
              </a:ext>
            </a:extLst>
          </p:cNvPr>
          <p:cNvSpPr>
            <a:spLocks noGrp="1"/>
          </p:cNvSpPr>
          <p:nvPr>
            <p:ph type="sldNum" sz="quarter" idx="12"/>
          </p:nvPr>
        </p:nvSpPr>
        <p:spPr/>
        <p:txBody>
          <a:bodyPr/>
          <a:lstStyle/>
          <a:p>
            <a:fld id="{1B80F0A9-33D9-4A36-8ACC-C99A16DB2F25}" type="slidenum">
              <a:rPr lang="en-US" smtClean="0"/>
              <a:t>‹#›</a:t>
            </a:fld>
            <a:endParaRPr lang="en-US"/>
          </a:p>
        </p:txBody>
      </p:sp>
    </p:spTree>
    <p:extLst>
      <p:ext uri="{BB962C8B-B14F-4D97-AF65-F5344CB8AC3E}">
        <p14:creationId xmlns:p14="http://schemas.microsoft.com/office/powerpoint/2010/main" val="3184583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7B5B4-EDBA-90F6-BC88-67DFA559F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A80D54-38D6-FC24-52EC-B27F222461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3131D5-3BE1-4769-7462-5E9F1BE5B2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5E8DA3-16C7-1C4C-0633-381CE992B4EB}"/>
              </a:ext>
            </a:extLst>
          </p:cNvPr>
          <p:cNvSpPr>
            <a:spLocks noGrp="1"/>
          </p:cNvSpPr>
          <p:nvPr>
            <p:ph type="dt" sz="half" idx="10"/>
          </p:nvPr>
        </p:nvSpPr>
        <p:spPr/>
        <p:txBody>
          <a:bodyPr/>
          <a:lstStyle/>
          <a:p>
            <a:fld id="{1234AC97-59F4-4D9B-8BE7-31F6ABB5A091}" type="datetimeFigureOut">
              <a:rPr lang="en-US" smtClean="0"/>
              <a:t>4/28/2025</a:t>
            </a:fld>
            <a:endParaRPr lang="en-US"/>
          </a:p>
        </p:txBody>
      </p:sp>
      <p:sp>
        <p:nvSpPr>
          <p:cNvPr id="6" name="Footer Placeholder 5">
            <a:extLst>
              <a:ext uri="{FF2B5EF4-FFF2-40B4-BE49-F238E27FC236}">
                <a16:creationId xmlns:a16="http://schemas.microsoft.com/office/drawing/2014/main" id="{A2CB8FE5-30C1-99EC-04F4-B4DCEB5E49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FADDB0-FA1C-684E-63B3-DCC04C1CF126}"/>
              </a:ext>
            </a:extLst>
          </p:cNvPr>
          <p:cNvSpPr>
            <a:spLocks noGrp="1"/>
          </p:cNvSpPr>
          <p:nvPr>
            <p:ph type="sldNum" sz="quarter" idx="12"/>
          </p:nvPr>
        </p:nvSpPr>
        <p:spPr/>
        <p:txBody>
          <a:bodyPr/>
          <a:lstStyle/>
          <a:p>
            <a:fld id="{1B80F0A9-33D9-4A36-8ACC-C99A16DB2F25}" type="slidenum">
              <a:rPr lang="en-US" smtClean="0"/>
              <a:t>‹#›</a:t>
            </a:fld>
            <a:endParaRPr lang="en-US"/>
          </a:p>
        </p:txBody>
      </p:sp>
    </p:spTree>
    <p:extLst>
      <p:ext uri="{BB962C8B-B14F-4D97-AF65-F5344CB8AC3E}">
        <p14:creationId xmlns:p14="http://schemas.microsoft.com/office/powerpoint/2010/main" val="199137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3C61-F404-388E-C5BA-149A76A6BC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F51A3A-A31A-3B08-F2C8-0424ACD036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19C24F-3CFE-40E9-0FBA-2560AEAD9D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97FB67-436A-D80C-E49A-0B03886F10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EA72E4-17C2-90A0-B4B9-0A4357084F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C5A80B-72EE-A027-36AF-84C48913BF10}"/>
              </a:ext>
            </a:extLst>
          </p:cNvPr>
          <p:cNvSpPr>
            <a:spLocks noGrp="1"/>
          </p:cNvSpPr>
          <p:nvPr>
            <p:ph type="dt" sz="half" idx="10"/>
          </p:nvPr>
        </p:nvSpPr>
        <p:spPr/>
        <p:txBody>
          <a:bodyPr/>
          <a:lstStyle/>
          <a:p>
            <a:fld id="{1234AC97-59F4-4D9B-8BE7-31F6ABB5A091}" type="datetimeFigureOut">
              <a:rPr lang="en-US" smtClean="0"/>
              <a:t>4/28/2025</a:t>
            </a:fld>
            <a:endParaRPr lang="en-US"/>
          </a:p>
        </p:txBody>
      </p:sp>
      <p:sp>
        <p:nvSpPr>
          <p:cNvPr id="8" name="Footer Placeholder 7">
            <a:extLst>
              <a:ext uri="{FF2B5EF4-FFF2-40B4-BE49-F238E27FC236}">
                <a16:creationId xmlns:a16="http://schemas.microsoft.com/office/drawing/2014/main" id="{E72C4C34-7EF1-AAE1-0F24-8E94E6E19B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B395BD-D00A-2201-2403-1BB2D27EA149}"/>
              </a:ext>
            </a:extLst>
          </p:cNvPr>
          <p:cNvSpPr>
            <a:spLocks noGrp="1"/>
          </p:cNvSpPr>
          <p:nvPr>
            <p:ph type="sldNum" sz="quarter" idx="12"/>
          </p:nvPr>
        </p:nvSpPr>
        <p:spPr/>
        <p:txBody>
          <a:bodyPr/>
          <a:lstStyle/>
          <a:p>
            <a:fld id="{1B80F0A9-33D9-4A36-8ACC-C99A16DB2F25}" type="slidenum">
              <a:rPr lang="en-US" smtClean="0"/>
              <a:t>‹#›</a:t>
            </a:fld>
            <a:endParaRPr lang="en-US"/>
          </a:p>
        </p:txBody>
      </p:sp>
    </p:spTree>
    <p:extLst>
      <p:ext uri="{BB962C8B-B14F-4D97-AF65-F5344CB8AC3E}">
        <p14:creationId xmlns:p14="http://schemas.microsoft.com/office/powerpoint/2010/main" val="1065128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10056-FEE6-70C6-A728-9768978FE3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DCB113-E855-75DF-B9C4-20F7B60CD542}"/>
              </a:ext>
            </a:extLst>
          </p:cNvPr>
          <p:cNvSpPr>
            <a:spLocks noGrp="1"/>
          </p:cNvSpPr>
          <p:nvPr>
            <p:ph type="dt" sz="half" idx="10"/>
          </p:nvPr>
        </p:nvSpPr>
        <p:spPr/>
        <p:txBody>
          <a:bodyPr/>
          <a:lstStyle/>
          <a:p>
            <a:fld id="{1234AC97-59F4-4D9B-8BE7-31F6ABB5A091}" type="datetimeFigureOut">
              <a:rPr lang="en-US" smtClean="0"/>
              <a:t>4/28/2025</a:t>
            </a:fld>
            <a:endParaRPr lang="en-US"/>
          </a:p>
        </p:txBody>
      </p:sp>
      <p:sp>
        <p:nvSpPr>
          <p:cNvPr id="4" name="Footer Placeholder 3">
            <a:extLst>
              <a:ext uri="{FF2B5EF4-FFF2-40B4-BE49-F238E27FC236}">
                <a16:creationId xmlns:a16="http://schemas.microsoft.com/office/drawing/2014/main" id="{6B28F38A-C144-9E59-D868-CFE4A7F945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59B4AD-ED95-1D76-B057-7C2A122CC6F4}"/>
              </a:ext>
            </a:extLst>
          </p:cNvPr>
          <p:cNvSpPr>
            <a:spLocks noGrp="1"/>
          </p:cNvSpPr>
          <p:nvPr>
            <p:ph type="sldNum" sz="quarter" idx="12"/>
          </p:nvPr>
        </p:nvSpPr>
        <p:spPr/>
        <p:txBody>
          <a:bodyPr/>
          <a:lstStyle/>
          <a:p>
            <a:fld id="{1B80F0A9-33D9-4A36-8ACC-C99A16DB2F25}" type="slidenum">
              <a:rPr lang="en-US" smtClean="0"/>
              <a:t>‹#›</a:t>
            </a:fld>
            <a:endParaRPr lang="en-US"/>
          </a:p>
        </p:txBody>
      </p:sp>
    </p:spTree>
    <p:extLst>
      <p:ext uri="{BB962C8B-B14F-4D97-AF65-F5344CB8AC3E}">
        <p14:creationId xmlns:p14="http://schemas.microsoft.com/office/powerpoint/2010/main" val="1189974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34E122-BB4C-2EB4-BA80-1EEFB7D89D10}"/>
              </a:ext>
            </a:extLst>
          </p:cNvPr>
          <p:cNvSpPr>
            <a:spLocks noGrp="1"/>
          </p:cNvSpPr>
          <p:nvPr>
            <p:ph type="dt" sz="half" idx="10"/>
          </p:nvPr>
        </p:nvSpPr>
        <p:spPr/>
        <p:txBody>
          <a:bodyPr/>
          <a:lstStyle/>
          <a:p>
            <a:fld id="{1234AC97-59F4-4D9B-8BE7-31F6ABB5A091}" type="datetimeFigureOut">
              <a:rPr lang="en-US" smtClean="0"/>
              <a:t>4/28/2025</a:t>
            </a:fld>
            <a:endParaRPr lang="en-US"/>
          </a:p>
        </p:txBody>
      </p:sp>
      <p:sp>
        <p:nvSpPr>
          <p:cNvPr id="3" name="Footer Placeholder 2">
            <a:extLst>
              <a:ext uri="{FF2B5EF4-FFF2-40B4-BE49-F238E27FC236}">
                <a16:creationId xmlns:a16="http://schemas.microsoft.com/office/drawing/2014/main" id="{EABC5945-56ED-E8AC-CEC3-F3A4961C6D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92DFD3-3836-6159-3DF6-AA567416EC34}"/>
              </a:ext>
            </a:extLst>
          </p:cNvPr>
          <p:cNvSpPr>
            <a:spLocks noGrp="1"/>
          </p:cNvSpPr>
          <p:nvPr>
            <p:ph type="sldNum" sz="quarter" idx="12"/>
          </p:nvPr>
        </p:nvSpPr>
        <p:spPr/>
        <p:txBody>
          <a:bodyPr/>
          <a:lstStyle/>
          <a:p>
            <a:fld id="{1B80F0A9-33D9-4A36-8ACC-C99A16DB2F25}" type="slidenum">
              <a:rPr lang="en-US" smtClean="0"/>
              <a:t>‹#›</a:t>
            </a:fld>
            <a:endParaRPr lang="en-US"/>
          </a:p>
        </p:txBody>
      </p:sp>
    </p:spTree>
    <p:extLst>
      <p:ext uri="{BB962C8B-B14F-4D97-AF65-F5344CB8AC3E}">
        <p14:creationId xmlns:p14="http://schemas.microsoft.com/office/powerpoint/2010/main" val="3240788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A9A07-D210-0E58-9775-3A6A407A93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8469B-8025-FD0C-DB25-62E104E6AA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4B0F4E-98A6-2614-C7F3-756C380D22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B5BADF-A28B-9DF6-D0A8-DCFF48014B31}"/>
              </a:ext>
            </a:extLst>
          </p:cNvPr>
          <p:cNvSpPr>
            <a:spLocks noGrp="1"/>
          </p:cNvSpPr>
          <p:nvPr>
            <p:ph type="dt" sz="half" idx="10"/>
          </p:nvPr>
        </p:nvSpPr>
        <p:spPr/>
        <p:txBody>
          <a:bodyPr/>
          <a:lstStyle/>
          <a:p>
            <a:fld id="{1234AC97-59F4-4D9B-8BE7-31F6ABB5A091}" type="datetimeFigureOut">
              <a:rPr lang="en-US" smtClean="0"/>
              <a:t>4/28/2025</a:t>
            </a:fld>
            <a:endParaRPr lang="en-US"/>
          </a:p>
        </p:txBody>
      </p:sp>
      <p:sp>
        <p:nvSpPr>
          <p:cNvPr id="6" name="Footer Placeholder 5">
            <a:extLst>
              <a:ext uri="{FF2B5EF4-FFF2-40B4-BE49-F238E27FC236}">
                <a16:creationId xmlns:a16="http://schemas.microsoft.com/office/drawing/2014/main" id="{75FB3D46-D88D-4146-C320-AFD5AA4B05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0EFBF9-2754-A41A-D251-437538ED4FE2}"/>
              </a:ext>
            </a:extLst>
          </p:cNvPr>
          <p:cNvSpPr>
            <a:spLocks noGrp="1"/>
          </p:cNvSpPr>
          <p:nvPr>
            <p:ph type="sldNum" sz="quarter" idx="12"/>
          </p:nvPr>
        </p:nvSpPr>
        <p:spPr/>
        <p:txBody>
          <a:bodyPr/>
          <a:lstStyle/>
          <a:p>
            <a:fld id="{1B80F0A9-33D9-4A36-8ACC-C99A16DB2F25}" type="slidenum">
              <a:rPr lang="en-US" smtClean="0"/>
              <a:t>‹#›</a:t>
            </a:fld>
            <a:endParaRPr lang="en-US"/>
          </a:p>
        </p:txBody>
      </p:sp>
    </p:spTree>
    <p:extLst>
      <p:ext uri="{BB962C8B-B14F-4D97-AF65-F5344CB8AC3E}">
        <p14:creationId xmlns:p14="http://schemas.microsoft.com/office/powerpoint/2010/main" val="599645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2EBF8-FA81-26F1-CBBA-DB05A4865A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FAD05A-CD4E-07CA-E29F-0EF7E48107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0B5AC4-4E06-6836-69EF-BBF2EE51A6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5E8428-7525-6F89-AD5A-F95F2364158A}"/>
              </a:ext>
            </a:extLst>
          </p:cNvPr>
          <p:cNvSpPr>
            <a:spLocks noGrp="1"/>
          </p:cNvSpPr>
          <p:nvPr>
            <p:ph type="dt" sz="half" idx="10"/>
          </p:nvPr>
        </p:nvSpPr>
        <p:spPr/>
        <p:txBody>
          <a:bodyPr/>
          <a:lstStyle/>
          <a:p>
            <a:fld id="{1234AC97-59F4-4D9B-8BE7-31F6ABB5A091}" type="datetimeFigureOut">
              <a:rPr lang="en-US" smtClean="0"/>
              <a:t>4/28/2025</a:t>
            </a:fld>
            <a:endParaRPr lang="en-US"/>
          </a:p>
        </p:txBody>
      </p:sp>
      <p:sp>
        <p:nvSpPr>
          <p:cNvPr id="6" name="Footer Placeholder 5">
            <a:extLst>
              <a:ext uri="{FF2B5EF4-FFF2-40B4-BE49-F238E27FC236}">
                <a16:creationId xmlns:a16="http://schemas.microsoft.com/office/drawing/2014/main" id="{68CC4231-C592-CC54-C35D-903E306280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13DB37-D4FF-1945-3FE6-4ECCAD5E4E01}"/>
              </a:ext>
            </a:extLst>
          </p:cNvPr>
          <p:cNvSpPr>
            <a:spLocks noGrp="1"/>
          </p:cNvSpPr>
          <p:nvPr>
            <p:ph type="sldNum" sz="quarter" idx="12"/>
          </p:nvPr>
        </p:nvSpPr>
        <p:spPr/>
        <p:txBody>
          <a:bodyPr/>
          <a:lstStyle/>
          <a:p>
            <a:fld id="{1B80F0A9-33D9-4A36-8ACC-C99A16DB2F25}" type="slidenum">
              <a:rPr lang="en-US" smtClean="0"/>
              <a:t>‹#›</a:t>
            </a:fld>
            <a:endParaRPr lang="en-US"/>
          </a:p>
        </p:txBody>
      </p:sp>
    </p:spTree>
    <p:extLst>
      <p:ext uri="{BB962C8B-B14F-4D97-AF65-F5344CB8AC3E}">
        <p14:creationId xmlns:p14="http://schemas.microsoft.com/office/powerpoint/2010/main" val="2425951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D2DBE5-003C-7528-221A-BC800519C9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CD8DB2-A1D0-ED2D-CB06-114DFD6E76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A09FA4-C5A1-2FA7-0283-C57B26986E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234AC97-59F4-4D9B-8BE7-31F6ABB5A091}" type="datetimeFigureOut">
              <a:rPr lang="en-US" smtClean="0"/>
              <a:t>4/28/2025</a:t>
            </a:fld>
            <a:endParaRPr lang="en-US"/>
          </a:p>
        </p:txBody>
      </p:sp>
      <p:sp>
        <p:nvSpPr>
          <p:cNvPr id="5" name="Footer Placeholder 4">
            <a:extLst>
              <a:ext uri="{FF2B5EF4-FFF2-40B4-BE49-F238E27FC236}">
                <a16:creationId xmlns:a16="http://schemas.microsoft.com/office/drawing/2014/main" id="{8EE5EB27-AE1B-808D-AB3E-E82C981CD8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E0186F8-F7D2-5050-3210-EFF551E314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B80F0A9-33D9-4A36-8ACC-C99A16DB2F25}" type="slidenum">
              <a:rPr lang="en-US" smtClean="0"/>
              <a:t>‹#›</a:t>
            </a:fld>
            <a:endParaRPr lang="en-US"/>
          </a:p>
        </p:txBody>
      </p:sp>
    </p:spTree>
    <p:extLst>
      <p:ext uri="{BB962C8B-B14F-4D97-AF65-F5344CB8AC3E}">
        <p14:creationId xmlns:p14="http://schemas.microsoft.com/office/powerpoint/2010/main" val="3560882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rxiv.org/abs/2504.08674"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www.posske.d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2.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2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gif"/></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hyperlink" Target="https://journals.aps.org/prb/abstract/10.1103/PhysRevB.88.134523"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hyperlink" Target="https://journals.aps.org/prb/abstract/10.1103/PhysRevB.88.134523"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sv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78.png"/><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9.png"/><Relationship Id="rId7" Type="http://schemas.openxmlformats.org/officeDocument/2006/relationships/hyperlink" Target="https://ss.scphys.kyoto-u.ac.jp/TQP/english/research/pdf_koubo/kobo_D03_machida.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mp.okayama-u.ac.jp/index.eng.html" TargetMode="External"/><Relationship Id="rId5" Type="http://schemas.openxmlformats.org/officeDocument/2006/relationships/image" Target="../media/image81.jpg"/><Relationship Id="rId4" Type="http://schemas.openxmlformats.org/officeDocument/2006/relationships/image" Target="../media/image80.png"/><Relationship Id="rId9" Type="http://schemas.openxmlformats.org/officeDocument/2006/relationships/image" Target="../media/image83.jpe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93.jpg"/><Relationship Id="rId3" Type="http://schemas.openxmlformats.org/officeDocument/2006/relationships/image" Target="../media/image88.jpg"/><Relationship Id="rId7" Type="http://schemas.openxmlformats.org/officeDocument/2006/relationships/image" Target="../media/image92.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1.jpg"/><Relationship Id="rId5" Type="http://schemas.openxmlformats.org/officeDocument/2006/relationships/image" Target="../media/image90.jpg"/><Relationship Id="rId10" Type="http://schemas.openxmlformats.org/officeDocument/2006/relationships/image" Target="../media/image95.jpg"/><Relationship Id="rId4" Type="http://schemas.openxmlformats.org/officeDocument/2006/relationships/image" Target="../media/image89.jpg"/><Relationship Id="rId9"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jpeg"/><Relationship Id="rId1" Type="http://schemas.openxmlformats.org/officeDocument/2006/relationships/slideLayout" Target="../slideLayouts/slideLayout2.xml"/><Relationship Id="rId6" Type="http://schemas.openxmlformats.org/officeDocument/2006/relationships/image" Target="../media/image100.jpg"/><Relationship Id="rId5" Type="http://schemas.openxmlformats.org/officeDocument/2006/relationships/image" Target="../media/image99.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nature.com/nphys" TargetMode="External"/><Relationship Id="rId11" Type="http://schemas.openxmlformats.org/officeDocument/2006/relationships/image" Target="../media/image18.png"/><Relationship Id="rId5" Type="http://schemas.openxmlformats.org/officeDocument/2006/relationships/hyperlink" Target="https://www.nature.com/" TargetMode="External"/><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svg"/><Relationship Id="rId9" Type="http://schemas.openxmlformats.org/officeDocument/2006/relationships/hyperlink" Target="https://scipost.org/10.21468/SciPostPhys.9.6.08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1698E-6A7D-48C6-C9E1-4D1A87C0DCD9}"/>
              </a:ext>
            </a:extLst>
          </p:cNvPr>
          <p:cNvSpPr>
            <a:spLocks noGrp="1"/>
          </p:cNvSpPr>
          <p:nvPr>
            <p:ph type="ctrTitle"/>
          </p:nvPr>
        </p:nvSpPr>
        <p:spPr/>
        <p:txBody>
          <a:bodyPr>
            <a:normAutofit fontScale="90000"/>
          </a:bodyPr>
          <a:lstStyle/>
          <a:p>
            <a:r>
              <a:rPr lang="de-DE" dirty="0"/>
              <a:t> Time-</a:t>
            </a:r>
            <a:r>
              <a:rPr lang="de-DE" dirty="0" err="1"/>
              <a:t>reversal</a:t>
            </a:r>
            <a:r>
              <a:rPr lang="de-DE" dirty="0"/>
              <a:t> </a:t>
            </a:r>
            <a:r>
              <a:rPr lang="de-DE" dirty="0" err="1"/>
              <a:t>symmetric</a:t>
            </a:r>
            <a:r>
              <a:rPr lang="de-DE" dirty="0"/>
              <a:t> </a:t>
            </a:r>
            <a:r>
              <a:rPr lang="de-DE" dirty="0" err="1"/>
              <a:t>topological</a:t>
            </a:r>
            <a:r>
              <a:rPr lang="de-DE" dirty="0"/>
              <a:t> </a:t>
            </a:r>
            <a:r>
              <a:rPr lang="de-DE" dirty="0" err="1"/>
              <a:t>superconductivity</a:t>
            </a:r>
            <a:r>
              <a:rPr lang="de-DE" dirty="0"/>
              <a:t> in Machida-Shibata </a:t>
            </a:r>
            <a:r>
              <a:rPr lang="de-DE" dirty="0" err="1"/>
              <a:t>lattices</a:t>
            </a:r>
            <a:endParaRPr lang="en-US" dirty="0"/>
          </a:p>
        </p:txBody>
      </p:sp>
      <p:sp>
        <p:nvSpPr>
          <p:cNvPr id="3" name="Subtitle 2">
            <a:extLst>
              <a:ext uri="{FF2B5EF4-FFF2-40B4-BE49-F238E27FC236}">
                <a16:creationId xmlns:a16="http://schemas.microsoft.com/office/drawing/2014/main" id="{E06FB53E-8D5B-9A9C-E420-0200CB5E08E7}"/>
              </a:ext>
            </a:extLst>
          </p:cNvPr>
          <p:cNvSpPr>
            <a:spLocks noGrp="1"/>
          </p:cNvSpPr>
          <p:nvPr>
            <p:ph type="subTitle" idx="1"/>
          </p:nvPr>
        </p:nvSpPr>
        <p:spPr/>
        <p:txBody>
          <a:bodyPr/>
          <a:lstStyle/>
          <a:p>
            <a:r>
              <a:rPr lang="de-DE" dirty="0"/>
              <a:t>Thore Posske, Universität Hamburg, Germany</a:t>
            </a:r>
            <a:br>
              <a:rPr lang="de-DE" dirty="0"/>
            </a:br>
            <a:r>
              <a:rPr lang="de-DE" dirty="0"/>
              <a:t>ICSM 2025, Fethiye, </a:t>
            </a:r>
            <a:r>
              <a:rPr lang="de-DE" dirty="0" err="1"/>
              <a:t>Turkiye</a:t>
            </a:r>
            <a:endParaRPr lang="en-US" dirty="0"/>
          </a:p>
        </p:txBody>
      </p:sp>
      <p:sp>
        <p:nvSpPr>
          <p:cNvPr id="4" name="TextBox 3">
            <a:extLst>
              <a:ext uri="{FF2B5EF4-FFF2-40B4-BE49-F238E27FC236}">
                <a16:creationId xmlns:a16="http://schemas.microsoft.com/office/drawing/2014/main" id="{1415D443-E8D5-4515-88A7-E5FE862E2109}"/>
              </a:ext>
            </a:extLst>
          </p:cNvPr>
          <p:cNvSpPr txBox="1"/>
          <p:nvPr/>
        </p:nvSpPr>
        <p:spPr>
          <a:xfrm>
            <a:off x="3683000" y="6323568"/>
            <a:ext cx="6647974" cy="369332"/>
          </a:xfrm>
          <a:prstGeom prst="rect">
            <a:avLst/>
          </a:prstGeom>
          <a:noFill/>
        </p:spPr>
        <p:txBody>
          <a:bodyPr wrap="none" rtlCol="0">
            <a:spAutoFit/>
          </a:bodyPr>
          <a:lstStyle/>
          <a:p>
            <a:r>
              <a:rPr lang="de-DE" dirty="0">
                <a:hlinkClick r:id="rId3"/>
              </a:rPr>
              <a:t>arXiv:2504.08674 (2025)</a:t>
            </a:r>
            <a:r>
              <a:rPr lang="de-DE" dirty="0"/>
              <a:t>	</a:t>
            </a:r>
            <a:r>
              <a:rPr lang="de-DE" dirty="0">
                <a:hlinkClick r:id="rId4"/>
              </a:rPr>
              <a:t>www.posske.de</a:t>
            </a:r>
            <a:r>
              <a:rPr lang="de-DE" dirty="0"/>
              <a:t>			</a:t>
            </a:r>
            <a:endParaRPr lang="en-US" dirty="0"/>
          </a:p>
        </p:txBody>
      </p:sp>
      <p:pic>
        <p:nvPicPr>
          <p:cNvPr id="8" name="Picture 7">
            <a:extLst>
              <a:ext uri="{FF2B5EF4-FFF2-40B4-BE49-F238E27FC236}">
                <a16:creationId xmlns:a16="http://schemas.microsoft.com/office/drawing/2014/main" id="{E382BCB5-A0F8-7E53-0428-7C0A61B05CAC}"/>
              </a:ext>
            </a:extLst>
          </p:cNvPr>
          <p:cNvPicPr>
            <a:picLocks noChangeAspect="1"/>
          </p:cNvPicPr>
          <p:nvPr/>
        </p:nvPicPr>
        <p:blipFill>
          <a:blip r:embed="rId5"/>
          <a:stretch>
            <a:fillRect/>
          </a:stretch>
        </p:blipFill>
        <p:spPr>
          <a:xfrm>
            <a:off x="1787457" y="4390671"/>
            <a:ext cx="9593905" cy="1795038"/>
          </a:xfrm>
          <a:prstGeom prst="rect">
            <a:avLst/>
          </a:prstGeom>
        </p:spPr>
      </p:pic>
    </p:spTree>
    <p:extLst>
      <p:ext uri="{BB962C8B-B14F-4D97-AF65-F5344CB8AC3E}">
        <p14:creationId xmlns:p14="http://schemas.microsoft.com/office/powerpoint/2010/main" val="38773153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CB381-CD95-81FA-1E45-6736669B1E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D02AB8-1390-3C6C-7B6E-EED1634AD042}"/>
              </a:ext>
            </a:extLst>
          </p:cNvPr>
          <p:cNvSpPr>
            <a:spLocks noGrp="1"/>
          </p:cNvSpPr>
          <p:nvPr>
            <p:ph type="title"/>
          </p:nvPr>
        </p:nvSpPr>
        <p:spPr/>
        <p:txBody>
          <a:bodyPr/>
          <a:lstStyle/>
          <a:p>
            <a:r>
              <a:rPr lang="de-DE" dirty="0" err="1"/>
              <a:t>Symmetry</a:t>
            </a:r>
            <a:r>
              <a:rPr lang="de-DE" dirty="0"/>
              <a:t> </a:t>
            </a:r>
            <a:r>
              <a:rPr lang="de-DE" dirty="0" err="1"/>
              <a:t>class</a:t>
            </a:r>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09B238E-6B97-5C23-7CA0-196ACEF48412}"/>
                  </a:ext>
                </a:extLst>
              </p:cNvPr>
              <p:cNvSpPr>
                <a:spLocks noGrp="1"/>
              </p:cNvSpPr>
              <p:nvPr>
                <p:ph idx="1"/>
              </p:nvPr>
            </p:nvSpPr>
            <p:spPr/>
            <p:txBody>
              <a:bodyPr/>
              <a:lstStyle/>
              <a:p>
                <a:r>
                  <a:rPr lang="de-DE" dirty="0"/>
                  <a:t>Time-</a:t>
                </a:r>
                <a:r>
                  <a:rPr lang="de-DE" dirty="0" err="1"/>
                  <a:t>reversal</a:t>
                </a:r>
                <a:r>
                  <a:rPr lang="de-DE" dirty="0"/>
                  <a:t> </a:t>
                </a:r>
                <a:r>
                  <a:rPr lang="de-DE" dirty="0" err="1"/>
                  <a:t>symmetry</a:t>
                </a:r>
                <a:r>
                  <a:rPr lang="de-DE" dirty="0"/>
                  <a:t> T</a:t>
                </a:r>
                <a:br>
                  <a:rPr lang="de-DE" dirty="0"/>
                </a:br>
                <a:r>
                  <a:rPr lang="de-DE" dirty="0"/>
                  <a:t>(</a:t>
                </a:r>
                <a:r>
                  <a:rPr lang="de-DE" dirty="0" err="1"/>
                  <a:t>no</a:t>
                </a:r>
                <a:r>
                  <a:rPr lang="de-DE" dirty="0"/>
                  <a:t> </a:t>
                </a:r>
                <a:r>
                  <a:rPr lang="de-DE" dirty="0" err="1"/>
                  <a:t>magnetic</a:t>
                </a:r>
                <a:r>
                  <a:rPr lang="de-DE" dirty="0"/>
                  <a:t> </a:t>
                </a:r>
                <a:r>
                  <a:rPr lang="de-DE" dirty="0" err="1"/>
                  <a:t>field</a:t>
                </a:r>
                <a:r>
                  <a:rPr lang="de-DE" dirty="0"/>
                  <a:t>)</a:t>
                </a:r>
              </a:p>
              <a:p>
                <a:r>
                  <a:rPr lang="de-DE" dirty="0" err="1"/>
                  <a:t>Particle</a:t>
                </a:r>
                <a:r>
                  <a:rPr lang="de-DE" dirty="0"/>
                  <a:t>-hole </a:t>
                </a:r>
                <a:r>
                  <a:rPr lang="de-DE" dirty="0" err="1"/>
                  <a:t>symmetry</a:t>
                </a:r>
                <a:r>
                  <a:rPr lang="de-DE" dirty="0"/>
                  <a:t> C</a:t>
                </a:r>
                <a:br>
                  <a:rPr lang="de-DE" dirty="0"/>
                </a:br>
                <a:r>
                  <a:rPr lang="de-DE" dirty="0"/>
                  <a:t>(</a:t>
                </a:r>
                <a:r>
                  <a:rPr lang="de-DE" dirty="0" err="1"/>
                  <a:t>superconductor</a:t>
                </a:r>
                <a:r>
                  <a:rPr lang="de-DE" dirty="0"/>
                  <a:t>)</a:t>
                </a:r>
                <a:endParaRPr lang="en-US" dirty="0"/>
              </a:p>
              <a:p>
                <a:r>
                  <a:rPr lang="en-US" dirty="0"/>
                  <a:t>Chiral symmetry</a:t>
                </a:r>
                <a:br>
                  <a:rPr lang="de-DE" dirty="0"/>
                </a:br>
                <a:r>
                  <a:rPr lang="de-DE" dirty="0"/>
                  <a:t>(</a:t>
                </a:r>
                <a14:m>
                  <m:oMath xmlns:m="http://schemas.openxmlformats.org/officeDocument/2006/math">
                    <m:r>
                      <m:rPr>
                        <m:sty m:val="p"/>
                      </m:rPr>
                      <a:rPr lang="de-DE" b="0" i="0" smtClean="0">
                        <a:latin typeface="Cambria Math" panose="02040503050406030204" pitchFamily="18" charset="0"/>
                      </a:rPr>
                      <m:t>S</m:t>
                    </m:r>
                    <m:r>
                      <a:rPr lang="de-DE" b="0" i="0" smtClean="0">
                        <a:latin typeface="Cambria Math" panose="02040503050406030204" pitchFamily="18" charset="0"/>
                      </a:rPr>
                      <m:t>=</m:t>
                    </m:r>
                    <m:r>
                      <m:rPr>
                        <m:sty m:val="p"/>
                      </m:rPr>
                      <a:rPr lang="de-DE" b="0" i="0" smtClean="0">
                        <a:latin typeface="Cambria Math" panose="02040503050406030204" pitchFamily="18" charset="0"/>
                      </a:rPr>
                      <m:t>T</m:t>
                    </m:r>
                    <m:r>
                      <a:rPr lang="de-DE" b="0" i="1" smtClean="0">
                        <a:latin typeface="Cambria Math" panose="02040503050406030204" pitchFamily="18" charset="0"/>
                      </a:rPr>
                      <m:t>⋅</m:t>
                    </m:r>
                    <m:r>
                      <m:rPr>
                        <m:sty m:val="p"/>
                      </m:rPr>
                      <a:rPr lang="de-DE" b="0" i="0" smtClean="0">
                        <a:latin typeface="Cambria Math" panose="02040503050406030204" pitchFamily="18" charset="0"/>
                      </a:rPr>
                      <m:t>C</m:t>
                    </m:r>
                    <m:r>
                      <a:rPr lang="de-DE" b="0" i="1" smtClean="0">
                        <a:latin typeface="Cambria Math" panose="02040503050406030204" pitchFamily="18" charset="0"/>
                      </a:rPr>
                      <m:t> </m:t>
                    </m:r>
                  </m:oMath>
                </a14:m>
                <a:r>
                  <a:rPr lang="de-DE" dirty="0"/>
                  <a:t>)</a:t>
                </a:r>
                <a:endParaRPr lang="en-US" dirty="0"/>
              </a:p>
            </p:txBody>
          </p:sp>
        </mc:Choice>
        <mc:Fallback>
          <p:sp>
            <p:nvSpPr>
              <p:cNvPr id="3" name="Content Placeholder 2">
                <a:extLst>
                  <a:ext uri="{FF2B5EF4-FFF2-40B4-BE49-F238E27FC236}">
                    <a16:creationId xmlns:a16="http://schemas.microsoft.com/office/drawing/2014/main" id="{309B238E-6B97-5C23-7CA0-196ACEF48412}"/>
                  </a:ext>
                </a:extLst>
              </p:cNvPr>
              <p:cNvSpPr>
                <a:spLocks noGrp="1" noRot="1" noChangeAspect="1" noMove="1" noResize="1" noEditPoints="1" noAdjustHandles="1" noChangeArrowheads="1" noChangeShapeType="1" noTextEdit="1"/>
              </p:cNvSpPr>
              <p:nvPr>
                <p:ph idx="1"/>
              </p:nvPr>
            </p:nvSpPr>
            <p:spPr>
              <a:blipFill>
                <a:blip r:embed="rId2"/>
                <a:stretch>
                  <a:fillRect l="-1043" t="-2381"/>
                </a:stretch>
              </a:blipFill>
            </p:spPr>
            <p:txBody>
              <a:bodyPr/>
              <a:lstStyle/>
              <a:p>
                <a:r>
                  <a:rPr lang="en-US">
                    <a:noFill/>
                  </a:rPr>
                  <a:t> </a:t>
                </a:r>
              </a:p>
            </p:txBody>
          </p:sp>
        </mc:Fallback>
      </mc:AlternateContent>
      <p:grpSp>
        <p:nvGrpSpPr>
          <p:cNvPr id="61" name="Group 60">
            <a:extLst>
              <a:ext uri="{FF2B5EF4-FFF2-40B4-BE49-F238E27FC236}">
                <a16:creationId xmlns:a16="http://schemas.microsoft.com/office/drawing/2014/main" id="{41DD5D86-E809-42AA-EA40-4859E42BBFF8}"/>
              </a:ext>
            </a:extLst>
          </p:cNvPr>
          <p:cNvGrpSpPr/>
          <p:nvPr/>
        </p:nvGrpSpPr>
        <p:grpSpPr>
          <a:xfrm>
            <a:off x="5485340" y="1731074"/>
            <a:ext cx="6274859" cy="4179057"/>
            <a:chOff x="2970741" y="1471990"/>
            <a:chExt cx="5541552" cy="3690674"/>
          </a:xfrm>
        </p:grpSpPr>
        <p:pic>
          <p:nvPicPr>
            <p:cNvPr id="59" name="Inhaltsplatzhalter 4" descr="Ein Bild, das Text, Screenshot, Zahl, Schrift enthält.&#10;&#10;Automatisch generierte Beschreibung">
              <a:extLst>
                <a:ext uri="{FF2B5EF4-FFF2-40B4-BE49-F238E27FC236}">
                  <a16:creationId xmlns:a16="http://schemas.microsoft.com/office/drawing/2014/main" id="{112186F4-E4B6-601A-340E-7458450D2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0741" y="1471990"/>
              <a:ext cx="5541552" cy="3690674"/>
            </a:xfrm>
            <a:prstGeom prst="rect">
              <a:avLst/>
            </a:prstGeom>
          </p:spPr>
        </p:pic>
        <p:sp>
          <p:nvSpPr>
            <p:cNvPr id="60" name="Rechteck: abgerundete Ecken 5">
              <a:extLst>
                <a:ext uri="{FF2B5EF4-FFF2-40B4-BE49-F238E27FC236}">
                  <a16:creationId xmlns:a16="http://schemas.microsoft.com/office/drawing/2014/main" id="{0114F126-D4A7-A40A-0E88-C30BFC13F9D3}"/>
                </a:ext>
              </a:extLst>
            </p:cNvPr>
            <p:cNvSpPr/>
            <p:nvPr/>
          </p:nvSpPr>
          <p:spPr>
            <a:xfrm>
              <a:off x="5178497" y="3598241"/>
              <a:ext cx="756537" cy="337553"/>
            </a:xfrm>
            <a:prstGeom prst="roundRect">
              <a:avLst/>
            </a:pr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3271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70CC7-1994-FF46-979B-0880CD2925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05B8B3-6944-0952-4D93-DAA63F17F83D}"/>
              </a:ext>
            </a:extLst>
          </p:cNvPr>
          <p:cNvSpPr>
            <a:spLocks noGrp="1"/>
          </p:cNvSpPr>
          <p:nvPr>
            <p:ph type="title"/>
          </p:nvPr>
        </p:nvSpPr>
        <p:spPr/>
        <p:txBody>
          <a:bodyPr/>
          <a:lstStyle/>
          <a:p>
            <a:r>
              <a:rPr lang="de-DE" dirty="0" err="1"/>
              <a:t>Hamiltonian</a:t>
            </a:r>
            <a:endParaRPr lang="en-US" dirty="0"/>
          </a:p>
        </p:txBody>
      </p:sp>
      <p:grpSp>
        <p:nvGrpSpPr>
          <p:cNvPr id="14" name="Group 13">
            <a:extLst>
              <a:ext uri="{FF2B5EF4-FFF2-40B4-BE49-F238E27FC236}">
                <a16:creationId xmlns:a16="http://schemas.microsoft.com/office/drawing/2014/main" id="{2DF9DDFF-8C5C-4FA1-3A75-7C4089F19B08}"/>
              </a:ext>
            </a:extLst>
          </p:cNvPr>
          <p:cNvGrpSpPr/>
          <p:nvPr/>
        </p:nvGrpSpPr>
        <p:grpSpPr>
          <a:xfrm>
            <a:off x="838200" y="5342268"/>
            <a:ext cx="11118338" cy="896272"/>
            <a:chOff x="-4920002" y="3712381"/>
            <a:chExt cx="17408548" cy="1403338"/>
          </a:xfrm>
        </p:grpSpPr>
        <p:pic>
          <p:nvPicPr>
            <p:cNvPr id="11" name="Picture 10">
              <a:extLst>
                <a:ext uri="{FF2B5EF4-FFF2-40B4-BE49-F238E27FC236}">
                  <a16:creationId xmlns:a16="http://schemas.microsoft.com/office/drawing/2014/main" id="{A1C23A42-BBD3-1AC7-C80B-93C0BAC62F22}"/>
                </a:ext>
              </a:extLst>
            </p:cNvPr>
            <p:cNvPicPr>
              <a:picLocks noChangeAspect="1"/>
            </p:cNvPicPr>
            <p:nvPr/>
          </p:nvPicPr>
          <p:blipFill>
            <a:blip r:embed="rId2"/>
            <a:stretch>
              <a:fillRect/>
            </a:stretch>
          </p:blipFill>
          <p:spPr>
            <a:xfrm>
              <a:off x="-4920002" y="3712381"/>
              <a:ext cx="12192000" cy="1363579"/>
            </a:xfrm>
            <a:prstGeom prst="rect">
              <a:avLst/>
            </a:prstGeom>
          </p:spPr>
        </p:pic>
        <p:pic>
          <p:nvPicPr>
            <p:cNvPr id="13" name="Picture 12">
              <a:extLst>
                <a:ext uri="{FF2B5EF4-FFF2-40B4-BE49-F238E27FC236}">
                  <a16:creationId xmlns:a16="http://schemas.microsoft.com/office/drawing/2014/main" id="{0A000D93-B3ED-2C52-5922-A7862F46B113}"/>
                </a:ext>
              </a:extLst>
            </p:cNvPr>
            <p:cNvPicPr>
              <a:picLocks noChangeAspect="1"/>
            </p:cNvPicPr>
            <p:nvPr/>
          </p:nvPicPr>
          <p:blipFill>
            <a:blip r:embed="rId3"/>
            <a:stretch>
              <a:fillRect/>
            </a:stretch>
          </p:blipFill>
          <p:spPr>
            <a:xfrm>
              <a:off x="7266215" y="3766442"/>
              <a:ext cx="5222331" cy="1349277"/>
            </a:xfrm>
            <a:prstGeom prst="rect">
              <a:avLst/>
            </a:prstGeom>
          </p:spPr>
        </p:pic>
      </p:grpSp>
      <p:pic>
        <p:nvPicPr>
          <p:cNvPr id="16" name="Picture 15">
            <a:extLst>
              <a:ext uri="{FF2B5EF4-FFF2-40B4-BE49-F238E27FC236}">
                <a16:creationId xmlns:a16="http://schemas.microsoft.com/office/drawing/2014/main" id="{05785D13-B2E5-31BE-727E-799F3594B607}"/>
              </a:ext>
            </a:extLst>
          </p:cNvPr>
          <p:cNvPicPr>
            <a:picLocks noChangeAspect="1"/>
          </p:cNvPicPr>
          <p:nvPr/>
        </p:nvPicPr>
        <p:blipFill>
          <a:blip r:embed="rId4"/>
          <a:stretch>
            <a:fillRect/>
          </a:stretch>
        </p:blipFill>
        <p:spPr>
          <a:xfrm>
            <a:off x="850579" y="4052092"/>
            <a:ext cx="5143821" cy="990920"/>
          </a:xfrm>
          <a:prstGeom prst="rect">
            <a:avLst/>
          </a:prstGeom>
        </p:spPr>
      </p:pic>
      <p:pic>
        <p:nvPicPr>
          <p:cNvPr id="7" name="Picture 6">
            <a:extLst>
              <a:ext uri="{FF2B5EF4-FFF2-40B4-BE49-F238E27FC236}">
                <a16:creationId xmlns:a16="http://schemas.microsoft.com/office/drawing/2014/main" id="{246463D4-3CA1-4FDF-6D1B-706114FBD298}"/>
              </a:ext>
            </a:extLst>
          </p:cNvPr>
          <p:cNvPicPr>
            <a:picLocks noChangeAspect="1"/>
          </p:cNvPicPr>
          <p:nvPr/>
        </p:nvPicPr>
        <p:blipFill>
          <a:blip r:embed="rId5"/>
          <a:stretch>
            <a:fillRect/>
          </a:stretch>
        </p:blipFill>
        <p:spPr>
          <a:xfrm>
            <a:off x="838200" y="1829640"/>
            <a:ext cx="4623508" cy="755390"/>
          </a:xfrm>
          <a:prstGeom prst="rect">
            <a:avLst/>
          </a:prstGeom>
        </p:spPr>
      </p:pic>
      <p:pic>
        <p:nvPicPr>
          <p:cNvPr id="9" name="Picture 8">
            <a:extLst>
              <a:ext uri="{FF2B5EF4-FFF2-40B4-BE49-F238E27FC236}">
                <a16:creationId xmlns:a16="http://schemas.microsoft.com/office/drawing/2014/main" id="{C3801E3F-BCCC-F56A-EBC9-F734E26F88D9}"/>
              </a:ext>
            </a:extLst>
          </p:cNvPr>
          <p:cNvPicPr>
            <a:picLocks noChangeAspect="1"/>
          </p:cNvPicPr>
          <p:nvPr/>
        </p:nvPicPr>
        <p:blipFill>
          <a:blip r:embed="rId6"/>
          <a:srcRect r="49747"/>
          <a:stretch/>
        </p:blipFill>
        <p:spPr>
          <a:xfrm>
            <a:off x="850579" y="2908555"/>
            <a:ext cx="3162621" cy="934575"/>
          </a:xfrm>
          <a:prstGeom prst="rect">
            <a:avLst/>
          </a:prstGeom>
        </p:spPr>
      </p:pic>
      <p:pic>
        <p:nvPicPr>
          <p:cNvPr id="4" name="Picture 3">
            <a:extLst>
              <a:ext uri="{FF2B5EF4-FFF2-40B4-BE49-F238E27FC236}">
                <a16:creationId xmlns:a16="http://schemas.microsoft.com/office/drawing/2014/main" id="{98414E40-0524-9D87-4A44-2074FF918989}"/>
              </a:ext>
            </a:extLst>
          </p:cNvPr>
          <p:cNvPicPr>
            <a:picLocks noChangeAspect="1"/>
          </p:cNvPicPr>
          <p:nvPr/>
        </p:nvPicPr>
        <p:blipFill>
          <a:blip r:embed="rId7"/>
          <a:stretch>
            <a:fillRect/>
          </a:stretch>
        </p:blipFill>
        <p:spPr>
          <a:xfrm>
            <a:off x="6096000" y="1989944"/>
            <a:ext cx="5662771" cy="2645694"/>
          </a:xfrm>
          <a:prstGeom prst="rect">
            <a:avLst/>
          </a:prstGeom>
        </p:spPr>
      </p:pic>
    </p:spTree>
    <p:extLst>
      <p:ext uri="{BB962C8B-B14F-4D97-AF65-F5344CB8AC3E}">
        <p14:creationId xmlns:p14="http://schemas.microsoft.com/office/powerpoint/2010/main" val="1939762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40AF-B9F4-07AB-C454-8F5A59B72392}"/>
              </a:ext>
            </a:extLst>
          </p:cNvPr>
          <p:cNvSpPr>
            <a:spLocks noGrp="1"/>
          </p:cNvSpPr>
          <p:nvPr>
            <p:ph type="title"/>
          </p:nvPr>
        </p:nvSpPr>
        <p:spPr/>
        <p:txBody>
          <a:bodyPr/>
          <a:lstStyle/>
          <a:p>
            <a:r>
              <a:rPr lang="de-DE" dirty="0" err="1"/>
              <a:t>Effective</a:t>
            </a:r>
            <a:r>
              <a:rPr lang="de-DE" dirty="0"/>
              <a:t> </a:t>
            </a:r>
            <a:r>
              <a:rPr lang="de-DE" dirty="0" err="1"/>
              <a:t>Hamiltonian</a:t>
            </a:r>
            <a:endParaRPr lang="en-US" dirty="0"/>
          </a:p>
        </p:txBody>
      </p:sp>
      <p:pic>
        <p:nvPicPr>
          <p:cNvPr id="18" name="Picture 17">
            <a:extLst>
              <a:ext uri="{FF2B5EF4-FFF2-40B4-BE49-F238E27FC236}">
                <a16:creationId xmlns:a16="http://schemas.microsoft.com/office/drawing/2014/main" id="{B58FEC57-FCF9-0E5F-B069-DBE90AED7305}"/>
              </a:ext>
            </a:extLst>
          </p:cNvPr>
          <p:cNvPicPr>
            <a:picLocks noChangeAspect="1"/>
          </p:cNvPicPr>
          <p:nvPr/>
        </p:nvPicPr>
        <p:blipFill>
          <a:blip r:embed="rId2"/>
          <a:stretch>
            <a:fillRect/>
          </a:stretch>
        </p:blipFill>
        <p:spPr>
          <a:xfrm>
            <a:off x="948177" y="1816145"/>
            <a:ext cx="5039345" cy="1373189"/>
          </a:xfrm>
          <a:prstGeom prst="rect">
            <a:avLst/>
          </a:prstGeom>
        </p:spPr>
      </p:pic>
      <p:pic>
        <p:nvPicPr>
          <p:cNvPr id="22" name="Picture 21">
            <a:extLst>
              <a:ext uri="{FF2B5EF4-FFF2-40B4-BE49-F238E27FC236}">
                <a16:creationId xmlns:a16="http://schemas.microsoft.com/office/drawing/2014/main" id="{08C87954-F529-D016-D4B9-E98536EFCC9A}"/>
              </a:ext>
            </a:extLst>
          </p:cNvPr>
          <p:cNvPicPr>
            <a:picLocks noChangeAspect="1"/>
          </p:cNvPicPr>
          <p:nvPr/>
        </p:nvPicPr>
        <p:blipFill>
          <a:blip r:embed="rId3"/>
          <a:stretch>
            <a:fillRect/>
          </a:stretch>
        </p:blipFill>
        <p:spPr>
          <a:xfrm>
            <a:off x="5000651" y="3789303"/>
            <a:ext cx="4004629" cy="1373189"/>
          </a:xfrm>
          <a:prstGeom prst="rect">
            <a:avLst/>
          </a:prstGeom>
        </p:spPr>
      </p:pic>
      <p:pic>
        <p:nvPicPr>
          <p:cNvPr id="24" name="Picture 23">
            <a:extLst>
              <a:ext uri="{FF2B5EF4-FFF2-40B4-BE49-F238E27FC236}">
                <a16:creationId xmlns:a16="http://schemas.microsoft.com/office/drawing/2014/main" id="{B39DFBC9-F572-AAF6-2F9B-F34A40E8B170}"/>
              </a:ext>
            </a:extLst>
          </p:cNvPr>
          <p:cNvPicPr>
            <a:picLocks noChangeAspect="1"/>
          </p:cNvPicPr>
          <p:nvPr/>
        </p:nvPicPr>
        <p:blipFill>
          <a:blip r:embed="rId4"/>
          <a:stretch>
            <a:fillRect/>
          </a:stretch>
        </p:blipFill>
        <p:spPr>
          <a:xfrm>
            <a:off x="-6824805" y="7746595"/>
            <a:ext cx="12192000" cy="2872783"/>
          </a:xfrm>
          <a:prstGeom prst="rect">
            <a:avLst/>
          </a:prstGeom>
        </p:spPr>
      </p:pic>
      <p:pic>
        <p:nvPicPr>
          <p:cNvPr id="13" name="Picture 12">
            <a:extLst>
              <a:ext uri="{FF2B5EF4-FFF2-40B4-BE49-F238E27FC236}">
                <a16:creationId xmlns:a16="http://schemas.microsoft.com/office/drawing/2014/main" id="{7194EE1D-2F87-2E92-42FF-0F26D871861D}"/>
              </a:ext>
            </a:extLst>
          </p:cNvPr>
          <p:cNvPicPr>
            <a:picLocks noChangeAspect="1"/>
          </p:cNvPicPr>
          <p:nvPr/>
        </p:nvPicPr>
        <p:blipFill>
          <a:blip r:embed="rId5"/>
          <a:stretch>
            <a:fillRect/>
          </a:stretch>
        </p:blipFill>
        <p:spPr>
          <a:xfrm>
            <a:off x="983545" y="3792559"/>
            <a:ext cx="3567004" cy="1322307"/>
          </a:xfrm>
          <a:prstGeom prst="rect">
            <a:avLst/>
          </a:prstGeom>
        </p:spPr>
      </p:pic>
      <p:pic>
        <p:nvPicPr>
          <p:cNvPr id="15" name="Picture 14">
            <a:extLst>
              <a:ext uri="{FF2B5EF4-FFF2-40B4-BE49-F238E27FC236}">
                <a16:creationId xmlns:a16="http://schemas.microsoft.com/office/drawing/2014/main" id="{A580AB6F-7E77-5DFF-A501-BB2E5BC4DE8F}"/>
              </a:ext>
            </a:extLst>
          </p:cNvPr>
          <p:cNvPicPr>
            <a:picLocks noChangeAspect="1"/>
          </p:cNvPicPr>
          <p:nvPr/>
        </p:nvPicPr>
        <p:blipFill>
          <a:blip r:embed="rId6"/>
          <a:stretch>
            <a:fillRect/>
          </a:stretch>
        </p:blipFill>
        <p:spPr>
          <a:xfrm>
            <a:off x="939477" y="5509260"/>
            <a:ext cx="3210505" cy="763503"/>
          </a:xfrm>
          <a:prstGeom prst="rect">
            <a:avLst/>
          </a:prstGeom>
        </p:spPr>
      </p:pic>
      <p:pic>
        <p:nvPicPr>
          <p:cNvPr id="16" name="Picture 15">
            <a:extLst>
              <a:ext uri="{FF2B5EF4-FFF2-40B4-BE49-F238E27FC236}">
                <a16:creationId xmlns:a16="http://schemas.microsoft.com/office/drawing/2014/main" id="{BC63D00F-9670-0933-0FFA-AF699DFD1720}"/>
              </a:ext>
            </a:extLst>
          </p:cNvPr>
          <p:cNvPicPr>
            <a:picLocks noChangeAspect="1"/>
          </p:cNvPicPr>
          <p:nvPr/>
        </p:nvPicPr>
        <p:blipFill>
          <a:blip r:embed="rId7"/>
          <a:stretch>
            <a:fillRect/>
          </a:stretch>
        </p:blipFill>
        <p:spPr>
          <a:xfrm>
            <a:off x="7002965" y="868138"/>
            <a:ext cx="4526034" cy="2114601"/>
          </a:xfrm>
          <a:prstGeom prst="rect">
            <a:avLst/>
          </a:prstGeom>
        </p:spPr>
      </p:pic>
      <p:pic>
        <p:nvPicPr>
          <p:cNvPr id="32" name="Picture 31">
            <a:extLst>
              <a:ext uri="{FF2B5EF4-FFF2-40B4-BE49-F238E27FC236}">
                <a16:creationId xmlns:a16="http://schemas.microsoft.com/office/drawing/2014/main" id="{1C084CA3-A870-FC1D-518C-F22E219ED309}"/>
              </a:ext>
            </a:extLst>
          </p:cNvPr>
          <p:cNvPicPr>
            <a:picLocks noChangeAspect="1"/>
          </p:cNvPicPr>
          <p:nvPr/>
        </p:nvPicPr>
        <p:blipFill>
          <a:blip r:embed="rId8"/>
          <a:stretch>
            <a:fillRect/>
          </a:stretch>
        </p:blipFill>
        <p:spPr>
          <a:xfrm>
            <a:off x="13047153" y="1776814"/>
            <a:ext cx="10410825" cy="4467225"/>
          </a:xfrm>
          <a:prstGeom prst="rect">
            <a:avLst/>
          </a:prstGeom>
        </p:spPr>
      </p:pic>
    </p:spTree>
    <p:extLst>
      <p:ext uri="{BB962C8B-B14F-4D97-AF65-F5344CB8AC3E}">
        <p14:creationId xmlns:p14="http://schemas.microsoft.com/office/powerpoint/2010/main" val="1579535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7F70B-5C17-B607-1F6F-5E4402D5B76E}"/>
              </a:ext>
            </a:extLst>
          </p:cNvPr>
          <p:cNvSpPr>
            <a:spLocks noGrp="1"/>
          </p:cNvSpPr>
          <p:nvPr>
            <p:ph type="title"/>
          </p:nvPr>
        </p:nvSpPr>
        <p:spPr/>
        <p:txBody>
          <a:bodyPr/>
          <a:lstStyle/>
          <a:p>
            <a:r>
              <a:rPr lang="de-DE" dirty="0" err="1"/>
              <a:t>Effective</a:t>
            </a:r>
            <a:r>
              <a:rPr lang="de-DE" dirty="0"/>
              <a:t> </a:t>
            </a:r>
            <a:r>
              <a:rPr lang="de-DE" dirty="0" err="1"/>
              <a:t>parameters</a:t>
            </a:r>
            <a:endParaRPr lang="en-US" dirty="0"/>
          </a:p>
        </p:txBody>
      </p:sp>
      <p:pic>
        <p:nvPicPr>
          <p:cNvPr id="4" name="Picture 3">
            <a:extLst>
              <a:ext uri="{FF2B5EF4-FFF2-40B4-BE49-F238E27FC236}">
                <a16:creationId xmlns:a16="http://schemas.microsoft.com/office/drawing/2014/main" id="{EFEAA292-77EC-5F11-D0A4-553582529DE3}"/>
              </a:ext>
            </a:extLst>
          </p:cNvPr>
          <p:cNvPicPr>
            <a:picLocks noChangeAspect="1"/>
          </p:cNvPicPr>
          <p:nvPr/>
        </p:nvPicPr>
        <p:blipFill>
          <a:blip r:embed="rId3"/>
          <a:srcRect b="50103"/>
          <a:stretch/>
        </p:blipFill>
        <p:spPr>
          <a:xfrm>
            <a:off x="422697" y="1685803"/>
            <a:ext cx="5866387" cy="1256025"/>
          </a:xfrm>
          <a:prstGeom prst="rect">
            <a:avLst/>
          </a:prstGeom>
        </p:spPr>
      </p:pic>
      <p:pic>
        <p:nvPicPr>
          <p:cNvPr id="34" name="Picture 33">
            <a:extLst>
              <a:ext uri="{FF2B5EF4-FFF2-40B4-BE49-F238E27FC236}">
                <a16:creationId xmlns:a16="http://schemas.microsoft.com/office/drawing/2014/main" id="{151880E6-A6F5-C318-6620-99FAEED42709}"/>
              </a:ext>
            </a:extLst>
          </p:cNvPr>
          <p:cNvPicPr>
            <a:picLocks noChangeAspect="1"/>
          </p:cNvPicPr>
          <p:nvPr/>
        </p:nvPicPr>
        <p:blipFill>
          <a:blip r:embed="rId4"/>
          <a:stretch>
            <a:fillRect/>
          </a:stretch>
        </p:blipFill>
        <p:spPr>
          <a:xfrm>
            <a:off x="421381" y="4418081"/>
            <a:ext cx="6451989" cy="1179825"/>
          </a:xfrm>
          <a:prstGeom prst="rect">
            <a:avLst/>
          </a:prstGeom>
        </p:spPr>
      </p:pic>
      <p:pic>
        <p:nvPicPr>
          <p:cNvPr id="36" name="Picture 35">
            <a:extLst>
              <a:ext uri="{FF2B5EF4-FFF2-40B4-BE49-F238E27FC236}">
                <a16:creationId xmlns:a16="http://schemas.microsoft.com/office/drawing/2014/main" id="{6263CE3C-ADED-B3E9-760A-E0D1F3FD2758}"/>
              </a:ext>
            </a:extLst>
          </p:cNvPr>
          <p:cNvPicPr>
            <a:picLocks noChangeAspect="1"/>
          </p:cNvPicPr>
          <p:nvPr/>
        </p:nvPicPr>
        <p:blipFill>
          <a:blip r:embed="rId5"/>
          <a:stretch>
            <a:fillRect/>
          </a:stretch>
        </p:blipFill>
        <p:spPr>
          <a:xfrm>
            <a:off x="421381" y="3234916"/>
            <a:ext cx="6451989" cy="1079764"/>
          </a:xfrm>
          <a:prstGeom prst="rect">
            <a:avLst/>
          </a:prstGeom>
        </p:spPr>
      </p:pic>
      <p:pic>
        <p:nvPicPr>
          <p:cNvPr id="38" name="Picture 37">
            <a:extLst>
              <a:ext uri="{FF2B5EF4-FFF2-40B4-BE49-F238E27FC236}">
                <a16:creationId xmlns:a16="http://schemas.microsoft.com/office/drawing/2014/main" id="{EF8269CF-D120-D636-2080-BE9D9AEBA0BC}"/>
              </a:ext>
            </a:extLst>
          </p:cNvPr>
          <p:cNvPicPr>
            <a:picLocks noChangeAspect="1"/>
          </p:cNvPicPr>
          <p:nvPr/>
        </p:nvPicPr>
        <p:blipFill>
          <a:blip r:embed="rId6"/>
          <a:stretch>
            <a:fillRect/>
          </a:stretch>
        </p:blipFill>
        <p:spPr>
          <a:xfrm>
            <a:off x="3953146" y="5803510"/>
            <a:ext cx="5076047" cy="652117"/>
          </a:xfrm>
          <a:prstGeom prst="rect">
            <a:avLst/>
          </a:prstGeom>
        </p:spPr>
      </p:pic>
      <p:pic>
        <p:nvPicPr>
          <p:cNvPr id="40" name="Picture 39">
            <a:extLst>
              <a:ext uri="{FF2B5EF4-FFF2-40B4-BE49-F238E27FC236}">
                <a16:creationId xmlns:a16="http://schemas.microsoft.com/office/drawing/2014/main" id="{517946C4-B388-4429-94C3-DCB471BEC305}"/>
              </a:ext>
            </a:extLst>
          </p:cNvPr>
          <p:cNvPicPr>
            <a:picLocks noChangeAspect="1"/>
          </p:cNvPicPr>
          <p:nvPr/>
        </p:nvPicPr>
        <p:blipFill>
          <a:blip r:embed="rId7"/>
          <a:stretch>
            <a:fillRect/>
          </a:stretch>
        </p:blipFill>
        <p:spPr>
          <a:xfrm>
            <a:off x="615931" y="5740217"/>
            <a:ext cx="2631006" cy="663677"/>
          </a:xfrm>
          <a:prstGeom prst="rect">
            <a:avLst/>
          </a:prstGeom>
        </p:spPr>
      </p:pic>
      <p:pic>
        <p:nvPicPr>
          <p:cNvPr id="5" name="Picture 4">
            <a:extLst>
              <a:ext uri="{FF2B5EF4-FFF2-40B4-BE49-F238E27FC236}">
                <a16:creationId xmlns:a16="http://schemas.microsoft.com/office/drawing/2014/main" id="{29A13474-8D0E-27BA-32A9-D83478B23B4E}"/>
              </a:ext>
            </a:extLst>
          </p:cNvPr>
          <p:cNvPicPr>
            <a:picLocks noChangeAspect="1"/>
          </p:cNvPicPr>
          <p:nvPr/>
        </p:nvPicPr>
        <p:blipFill>
          <a:blip r:embed="rId3"/>
          <a:srcRect t="47341"/>
          <a:stretch/>
        </p:blipFill>
        <p:spPr>
          <a:xfrm>
            <a:off x="6173820" y="1643329"/>
            <a:ext cx="5866387" cy="1325563"/>
          </a:xfrm>
          <a:prstGeom prst="rect">
            <a:avLst/>
          </a:prstGeom>
        </p:spPr>
      </p:pic>
    </p:spTree>
    <p:extLst>
      <p:ext uri="{BB962C8B-B14F-4D97-AF65-F5344CB8AC3E}">
        <p14:creationId xmlns:p14="http://schemas.microsoft.com/office/powerpoint/2010/main" val="1224233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E77EB-1967-CE7E-8A59-40C42A0995C0}"/>
              </a:ext>
            </a:extLst>
          </p:cNvPr>
          <p:cNvSpPr>
            <a:spLocks noGrp="1"/>
          </p:cNvSpPr>
          <p:nvPr>
            <p:ph type="title"/>
          </p:nvPr>
        </p:nvSpPr>
        <p:spPr/>
        <p:txBody>
          <a:bodyPr/>
          <a:lstStyle/>
          <a:p>
            <a:r>
              <a:rPr lang="de-DE" dirty="0"/>
              <a:t>Bessel and Struwe </a:t>
            </a:r>
            <a:r>
              <a:rPr lang="de-DE" dirty="0" err="1"/>
              <a:t>functions</a:t>
            </a:r>
            <a:endParaRPr lang="en-US" dirty="0"/>
          </a:p>
        </p:txBody>
      </p:sp>
      <mc:AlternateContent xmlns:mc="http://schemas.openxmlformats.org/markup-compatibility/2006">
        <mc:Choice xmlns:a14="http://schemas.microsoft.com/office/drawing/2010/main" Requires="a14">
          <p:sp>
            <p:nvSpPr>
              <p:cNvPr id="7" name="Content Placeholder 6">
                <a:extLst>
                  <a:ext uri="{FF2B5EF4-FFF2-40B4-BE49-F238E27FC236}">
                    <a16:creationId xmlns:a16="http://schemas.microsoft.com/office/drawing/2014/main" id="{EE315FBB-233F-513F-E622-609DFE546E0D}"/>
                  </a:ext>
                </a:extLst>
              </p:cNvPr>
              <p:cNvSpPr>
                <a:spLocks noGrp="1"/>
              </p:cNvSpPr>
              <p:nvPr>
                <p:ph idx="1"/>
              </p:nvPr>
            </p:nvSpPr>
            <p:spPr>
              <a:xfrm>
                <a:off x="838199" y="1264596"/>
                <a:ext cx="10843240" cy="5228279"/>
              </a:xfrm>
            </p:spPr>
            <p:txBody>
              <a:bodyPr>
                <a:normAutofit/>
              </a:bodyPr>
              <a:lstStyle/>
              <a:p>
                <a:pPr marL="0" indent="0">
                  <a:buNone/>
                </a:pPr>
                <a:endParaRPr lang="de-DE" dirty="0"/>
              </a:p>
              <a:p>
                <a:pPr marL="0" indent="0">
                  <a:buNone/>
                </a:pPr>
                <a:r>
                  <a:rPr lang="de-DE" dirty="0">
                    <a:latin typeface="Cambria Math" panose="02040503050406030204" pitchFamily="18" charset="0"/>
                  </a:rPr>
                  <a:t>Bessels differential </a:t>
                </a:r>
                <a:r>
                  <a:rPr lang="de-DE" dirty="0" err="1">
                    <a:latin typeface="Cambria Math" panose="02040503050406030204" pitchFamily="18" charset="0"/>
                  </a:rPr>
                  <a:t>equation</a:t>
                </a:r>
                <a:endParaRPr lang="de-DE" b="0" dirty="0">
                  <a:latin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d>
                        <m:dPr>
                          <m:ctrlPr>
                            <a:rPr lang="de-DE" b="0" i="1" smtClean="0">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2</m:t>
                              </m:r>
                            </m:sup>
                          </m:sSup>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m:t>
                              </m:r>
                            </m:e>
                            <m:sub>
                              <m:r>
                                <a:rPr lang="de-DE" b="0" i="1" smtClean="0">
                                  <a:latin typeface="Cambria Math" panose="02040503050406030204" pitchFamily="18" charset="0"/>
                                </a:rPr>
                                <m:t>𝑥</m:t>
                              </m:r>
                            </m:sub>
                            <m:sup>
                              <m:r>
                                <a:rPr lang="de-DE" b="0" i="1" smtClean="0">
                                  <a:latin typeface="Cambria Math" panose="02040503050406030204" pitchFamily="18" charset="0"/>
                                </a:rPr>
                                <m:t>2</m:t>
                              </m:r>
                            </m:sup>
                          </m:sSubSup>
                          <m:r>
                            <a:rPr lang="de-DE" b="0" i="1" smtClean="0">
                              <a:latin typeface="Cambria Math" panose="02040503050406030204" pitchFamily="18" charset="0"/>
                            </a:rPr>
                            <m:t>+</m:t>
                          </m:r>
                          <m:r>
                            <a:rPr lang="de-DE" b="0" i="1" smtClean="0">
                              <a:latin typeface="Cambria Math" panose="02040503050406030204" pitchFamily="18" charset="0"/>
                            </a:rPr>
                            <m:t>𝑥</m:t>
                          </m:r>
                          <m:sSub>
                            <m:sSubPr>
                              <m:ctrlPr>
                                <a:rPr lang="de-DE" b="0" i="1" smtClean="0">
                                  <a:latin typeface="Cambria Math" panose="02040503050406030204" pitchFamily="18" charset="0"/>
                                </a:rPr>
                              </m:ctrlPr>
                            </m:sSubPr>
                            <m:e>
                              <m:r>
                                <a:rPr lang="de-DE" b="0" i="1" smtClean="0">
                                  <a:latin typeface="Cambria Math" panose="02040503050406030204" pitchFamily="18" charset="0"/>
                                </a:rPr>
                                <m:t>𝜕</m:t>
                              </m:r>
                            </m:e>
                            <m:sub>
                              <m:r>
                                <a:rPr lang="de-DE" b="0" i="1" smtClean="0">
                                  <a:latin typeface="Cambria Math" panose="02040503050406030204" pitchFamily="18" charset="0"/>
                                </a:rPr>
                                <m:t>𝑥</m:t>
                              </m:r>
                            </m:sub>
                          </m:sSub>
                          <m:r>
                            <a:rPr lang="de-DE" b="0" i="1" smtClean="0">
                              <a:latin typeface="Cambria Math" panose="02040503050406030204" pitchFamily="18" charset="0"/>
                            </a:rPr>
                            <m:t>+</m:t>
                          </m:r>
                          <m:d>
                            <m:dPr>
                              <m:ctrlPr>
                                <a:rPr lang="de-DE" b="0" i="1" smtClean="0">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𝑥</m:t>
                                  </m:r>
                                </m:e>
                                <m:sup>
                                  <m:r>
                                    <a:rPr lang="de-DE" b="0" i="1" smtClean="0">
                                      <a:latin typeface="Cambria Math" panose="02040503050406030204" pitchFamily="18" charset="0"/>
                                    </a:rPr>
                                    <m:t>2</m:t>
                                  </m:r>
                                </m:sup>
                              </m:sSup>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𝛼</m:t>
                                  </m:r>
                                </m:e>
                                <m:sup>
                                  <m:r>
                                    <a:rPr lang="de-DE" b="0" i="1" smtClean="0">
                                      <a:latin typeface="Cambria Math" panose="02040503050406030204" pitchFamily="18" charset="0"/>
                                    </a:rPr>
                                    <m:t>2</m:t>
                                  </m:r>
                                </m:sup>
                              </m:sSup>
                            </m:e>
                          </m:d>
                        </m:e>
                      </m:d>
                      <m:r>
                        <a:rPr lang="de-DE" b="0" i="1" smtClean="0">
                          <a:latin typeface="Cambria Math" panose="02040503050406030204" pitchFamily="18" charset="0"/>
                        </a:rPr>
                        <m:t>𝑦</m:t>
                      </m:r>
                      <m:r>
                        <a:rPr lang="de-DE" b="0" i="1" smtClean="0">
                          <a:latin typeface="Cambria Math" panose="02040503050406030204" pitchFamily="18" charset="0"/>
                        </a:rPr>
                        <m:t> ~ </m:t>
                      </m:r>
                      <m:r>
                        <a:rPr lang="de-DE" b="0" i="1" smtClean="0">
                          <a:latin typeface="Cambria Math" panose="02040503050406030204" pitchFamily="18" charset="0"/>
                        </a:rPr>
                        <m:t>𝑥</m:t>
                      </m:r>
                      <m:r>
                        <a:rPr lang="de-DE" b="0" i="1" smtClean="0">
                          <a:latin typeface="Cambria Math" panose="02040503050406030204" pitchFamily="18" charset="0"/>
                        </a:rPr>
                        <m:t>^</m:t>
                      </m:r>
                      <m:r>
                        <a:rPr lang="de-DE" b="0" i="1" smtClean="0">
                          <a:latin typeface="Cambria Math" panose="02040503050406030204" pitchFamily="18" charset="0"/>
                        </a:rPr>
                        <m:t>𝛼</m:t>
                      </m:r>
                    </m:oMath>
                  </m:oMathPara>
                </a14:m>
                <a:endParaRPr lang="de-DE" dirty="0"/>
              </a:p>
              <a:p>
                <a:pPr marL="0" indent="0">
                  <a:buNone/>
                </a:pPr>
                <a:endParaRPr lang="de-DE" b="0" dirty="0"/>
              </a:p>
              <a:p>
                <a:r>
                  <a:rPr lang="de-DE" b="0" dirty="0"/>
                  <a:t>Bessel </a:t>
                </a:r>
                <a:r>
                  <a:rPr lang="de-DE" b="0" dirty="0" err="1"/>
                  <a:t>function</a:t>
                </a:r>
                <a:r>
                  <a:rPr lang="de-DE" b="0" dirty="0"/>
                  <a:t> </a:t>
                </a:r>
                <a:r>
                  <a:rPr lang="de-DE" b="0" dirty="0" err="1"/>
                  <a:t>of</a:t>
                </a:r>
                <a:r>
                  <a:rPr lang="de-DE" b="0" dirty="0"/>
                  <a:t> </a:t>
                </a:r>
                <a:r>
                  <a:rPr lang="de-DE" b="0" dirty="0" err="1"/>
                  <a:t>first</a:t>
                </a:r>
                <a:r>
                  <a:rPr lang="de-DE" b="0" dirty="0"/>
                  <a:t> </a:t>
                </a:r>
                <a:r>
                  <a:rPr lang="de-DE" b="0" dirty="0" err="1"/>
                  <a:t>kind</a:t>
                </a:r>
                <a:r>
                  <a:rPr lang="de-DE" b="0" dirty="0"/>
                  <a:t> (hom. </a:t>
                </a:r>
                <a:r>
                  <a:rPr lang="de-DE" dirty="0"/>
                  <a:t>s</a:t>
                </a:r>
                <a:r>
                  <a:rPr lang="de-DE" b="0" dirty="0"/>
                  <a:t>ol.)</a:t>
                </a:r>
                <a:endParaRPr lang="de-DE" dirty="0"/>
              </a:p>
              <a:p>
                <a:pPr marL="0" indent="0">
                  <a:buNone/>
                </a:pPr>
                <a14:m>
                  <m:oMathPara xmlns:m="http://schemas.openxmlformats.org/officeDocument/2006/math">
                    <m:oMathParaPr>
                      <m:jc m:val="left"/>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𝐽</m:t>
                          </m:r>
                        </m:e>
                        <m:sub>
                          <m:r>
                            <a:rPr lang="de-DE" b="0" i="1" smtClean="0">
                              <a:latin typeface="Cambria Math" panose="02040503050406030204" pitchFamily="18" charset="0"/>
                            </a:rPr>
                            <m:t>𝛼</m:t>
                          </m:r>
                        </m:sub>
                      </m:sSub>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𝜋</m:t>
                          </m:r>
                        </m:den>
                      </m:f>
                      <m:r>
                        <a:rPr lang="de-DE" b="0" i="1" smtClean="0">
                          <a:latin typeface="Cambria Math" panose="02040503050406030204" pitchFamily="18" charset="0"/>
                        </a:rPr>
                        <m:t>𝑅𝑒</m:t>
                      </m:r>
                      <m:d>
                        <m:dPr>
                          <m:ctrlPr>
                            <a:rPr lang="de-DE" b="0" i="1" smtClean="0">
                              <a:latin typeface="Cambria Math" panose="02040503050406030204" pitchFamily="18" charset="0"/>
                            </a:rPr>
                          </m:ctrlPr>
                        </m:dPr>
                        <m:e>
                          <m:nary>
                            <m:naryPr>
                              <m:ctrlPr>
                                <a:rPr lang="de-DE" b="0" i="1" smtClean="0">
                                  <a:latin typeface="Cambria Math" panose="02040503050406030204" pitchFamily="18" charset="0"/>
                                </a:rPr>
                              </m:ctrlPr>
                            </m:naryPr>
                            <m:sub>
                              <m:r>
                                <m:rPr>
                                  <m:brk m:alnAt="23"/>
                                </m:rPr>
                                <a:rPr lang="de-DE" b="0" i="1" smtClean="0">
                                  <a:latin typeface="Cambria Math" panose="02040503050406030204" pitchFamily="18" charset="0"/>
                                </a:rPr>
                                <m:t>0</m:t>
                              </m:r>
                            </m:sub>
                            <m:sup>
                              <m:r>
                                <a:rPr lang="de-DE" b="0" i="1" smtClean="0">
                                  <a:latin typeface="Cambria Math" panose="02040503050406030204" pitchFamily="18" charset="0"/>
                                </a:rPr>
                                <m:t>𝜋</m:t>
                              </m:r>
                            </m:sup>
                            <m:e>
                              <m:sSup>
                                <m:sSupPr>
                                  <m:ctrlPr>
                                    <a:rPr lang="de-DE" b="0" i="1" smtClean="0">
                                      <a:latin typeface="Cambria Math" panose="02040503050406030204" pitchFamily="18" charset="0"/>
                                    </a:rPr>
                                  </m:ctrlPr>
                                </m:sSupPr>
                                <m:e>
                                  <m:r>
                                    <a:rPr lang="de-DE" b="0" i="1" smtClean="0">
                                      <a:latin typeface="Cambria Math" panose="02040503050406030204" pitchFamily="18" charset="0"/>
                                    </a:rPr>
                                    <m:t>𝑒</m:t>
                                  </m:r>
                                </m:e>
                                <m:sup>
                                  <m:r>
                                    <a:rPr lang="de-DE" b="0" i="1" smtClean="0">
                                      <a:latin typeface="Cambria Math" panose="02040503050406030204" pitchFamily="18" charset="0"/>
                                    </a:rPr>
                                    <m:t>𝑖</m:t>
                                  </m:r>
                                  <m:d>
                                    <m:dPr>
                                      <m:ctrlPr>
                                        <a:rPr lang="de-DE" b="0" i="1" smtClean="0">
                                          <a:latin typeface="Cambria Math" panose="02040503050406030204" pitchFamily="18" charset="0"/>
                                        </a:rPr>
                                      </m:ctrlPr>
                                    </m:dPr>
                                    <m:e>
                                      <m:r>
                                        <a:rPr lang="de-DE" b="0" i="1" smtClean="0">
                                          <a:latin typeface="Cambria Math" panose="02040503050406030204" pitchFamily="18" charset="0"/>
                                        </a:rPr>
                                        <m:t>𝛼</m:t>
                                      </m:r>
                                      <m:r>
                                        <a:rPr lang="de-DE" b="0" i="1" smtClean="0">
                                          <a:latin typeface="Cambria Math" panose="02040503050406030204" pitchFamily="18" charset="0"/>
                                        </a:rPr>
                                        <m:t>𝜏</m:t>
                                      </m:r>
                                      <m:r>
                                        <a:rPr lang="de-DE" b="0" i="1" smtClean="0">
                                          <a:latin typeface="Cambria Math" panose="02040503050406030204" pitchFamily="18" charset="0"/>
                                        </a:rPr>
                                        <m:t>−</m:t>
                                      </m:r>
                                      <m:r>
                                        <a:rPr lang="de-DE" b="0" i="1" smtClean="0">
                                          <a:latin typeface="Cambria Math" panose="02040503050406030204" pitchFamily="18" charset="0"/>
                                        </a:rPr>
                                        <m:t>𝑥</m:t>
                                      </m:r>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sin</m:t>
                                          </m:r>
                                        </m:fName>
                                        <m:e>
                                          <m:r>
                                            <a:rPr lang="de-DE" b="0" i="1" smtClean="0">
                                              <a:latin typeface="Cambria Math" panose="02040503050406030204" pitchFamily="18" charset="0"/>
                                            </a:rPr>
                                            <m:t>(</m:t>
                                          </m:r>
                                          <m:r>
                                            <a:rPr lang="de-DE" b="0" i="1" smtClean="0">
                                              <a:latin typeface="Cambria Math" panose="02040503050406030204" pitchFamily="18" charset="0"/>
                                            </a:rPr>
                                            <m:t>𝜏</m:t>
                                          </m:r>
                                        </m:e>
                                      </m:func>
                                    </m:e>
                                  </m:d>
                                </m:sup>
                              </m:sSup>
                            </m:e>
                          </m:nary>
                          <m:r>
                            <a:rPr lang="de-DE" b="0" i="1" smtClean="0">
                              <a:latin typeface="Cambria Math" panose="02040503050406030204" pitchFamily="18" charset="0"/>
                            </a:rPr>
                            <m:t>𝑑</m:t>
                          </m:r>
                          <m:r>
                            <a:rPr lang="de-DE" b="0" i="1" smtClean="0">
                              <a:latin typeface="Cambria Math" panose="02040503050406030204" pitchFamily="18" charset="0"/>
                            </a:rPr>
                            <m:t>𝜏</m:t>
                          </m:r>
                        </m:e>
                      </m:d>
                      <m:r>
                        <a:rPr lang="de-DE" b="0" i="0" smtClean="0">
                          <a:latin typeface="Cambria Math" panose="02040503050406030204" pitchFamily="18" charset="0"/>
                        </a:rPr>
                        <m:t> </m:t>
                      </m:r>
                    </m:oMath>
                  </m:oMathPara>
                </a14:m>
                <a:endParaRPr lang="de-DE" dirty="0"/>
              </a:p>
              <a:p>
                <a:pPr/>
                <a:r>
                  <a:rPr lang="de-DE" dirty="0"/>
                  <a:t>Struve </a:t>
                </a:r>
                <a:r>
                  <a:rPr lang="de-DE" dirty="0" err="1"/>
                  <a:t>function</a:t>
                </a:r>
                <a:r>
                  <a:rPr lang="de-DE" dirty="0"/>
                  <a:t> (</a:t>
                </a:r>
                <a:r>
                  <a:rPr lang="de-DE" dirty="0" err="1"/>
                  <a:t>inhomogeneous</a:t>
                </a:r>
                <a:r>
                  <a:rPr lang="de-DE" dirty="0"/>
                  <a:t> </a:t>
                </a:r>
                <a:r>
                  <a:rPr lang="de-DE" dirty="0" err="1"/>
                  <a:t>solution</a:t>
                </a:r>
                <a:r>
                  <a:rPr lang="de-DE" dirty="0"/>
                  <a:t>)</a:t>
                </a:r>
              </a:p>
              <a:p>
                <a:pPr marL="0" indent="0">
                  <a:buNone/>
                </a:pPr>
                <a14:m>
                  <m:oMathPara xmlns:m="http://schemas.openxmlformats.org/officeDocument/2006/math">
                    <m:oMathParaPr>
                      <m:jc m:val="left"/>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𝐻</m:t>
                          </m:r>
                        </m:e>
                        <m:sub>
                          <m:r>
                            <a:rPr lang="de-DE" b="0" i="1" smtClean="0">
                              <a:latin typeface="Cambria Math" panose="02040503050406030204" pitchFamily="18" charset="0"/>
                            </a:rPr>
                            <m:t>𝛼</m:t>
                          </m:r>
                          <m:r>
                            <a:rPr lang="de-DE" b="0" i="1" smtClean="0">
                              <a:latin typeface="Cambria Math" panose="02040503050406030204" pitchFamily="18" charset="0"/>
                            </a:rPr>
                            <m:t> </m:t>
                          </m:r>
                        </m:sub>
                      </m:sSub>
                      <m:d>
                        <m:dPr>
                          <m:ctrlPr>
                            <a:rPr lang="de-DE" b="0" i="1" smtClean="0">
                              <a:latin typeface="Cambria Math" panose="02040503050406030204" pitchFamily="18" charset="0"/>
                            </a:rPr>
                          </m:ctrlPr>
                        </m:dPr>
                        <m:e>
                          <m:r>
                            <a:rPr lang="de-DE" b="0" i="1" smtClean="0">
                              <a:latin typeface="Cambria Math" panose="02040503050406030204" pitchFamily="18" charset="0"/>
                            </a:rPr>
                            <m:t>𝑥</m:t>
                          </m:r>
                        </m:e>
                      </m:d>
                      <m:r>
                        <a:rPr lang="de-DE" b="0" i="1" smtClean="0">
                          <a:latin typeface="Cambria Math" panose="02040503050406030204" pitchFamily="18" charset="0"/>
                        </a:rPr>
                        <m:t> ~ </m:t>
                      </m:r>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𝜋</m:t>
                          </m:r>
                        </m:den>
                      </m:f>
                      <m:nary>
                        <m:naryPr>
                          <m:ctrlPr>
                            <a:rPr lang="de-DE" b="0" i="1" smtClean="0">
                              <a:latin typeface="Cambria Math" panose="02040503050406030204" pitchFamily="18" charset="0"/>
                            </a:rPr>
                          </m:ctrlPr>
                        </m:naryPr>
                        <m:sub>
                          <m:r>
                            <m:rPr>
                              <m:brk m:alnAt="23"/>
                            </m:rPr>
                            <a:rPr lang="de-DE" b="0" i="1" smtClean="0">
                              <a:latin typeface="Cambria Math" panose="02040503050406030204" pitchFamily="18" charset="0"/>
                            </a:rPr>
                            <m:t>0</m:t>
                          </m:r>
                        </m:sub>
                        <m:sup>
                          <m:r>
                            <a:rPr lang="de-DE" b="0" i="1" smtClean="0">
                              <a:latin typeface="Cambria Math" panose="02040503050406030204" pitchFamily="18" charset="0"/>
                            </a:rPr>
                            <m:t>𝜋</m:t>
                          </m:r>
                          <m:r>
                            <a:rPr lang="de-DE" b="0" i="1" smtClean="0">
                              <a:latin typeface="Cambria Math" panose="02040503050406030204" pitchFamily="18" charset="0"/>
                            </a:rPr>
                            <m:t>/2</m:t>
                          </m:r>
                        </m:sup>
                        <m:e>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sin</m:t>
                              </m:r>
                            </m:fName>
                            <m:e>
                              <m:d>
                                <m:dPr>
                                  <m:ctrlPr>
                                    <a:rPr lang="de-DE" b="0" i="1" smtClean="0">
                                      <a:latin typeface="Cambria Math" panose="02040503050406030204" pitchFamily="18" charset="0"/>
                                    </a:rPr>
                                  </m:ctrlPr>
                                </m:dPr>
                                <m:e>
                                  <m:r>
                                    <a:rPr lang="de-DE" b="0" i="1" smtClean="0">
                                      <a:latin typeface="Cambria Math" panose="02040503050406030204" pitchFamily="18" charset="0"/>
                                    </a:rPr>
                                    <m:t>𝑥</m:t>
                                  </m:r>
                                  <m:r>
                                    <a:rPr lang="de-DE" b="0" i="1" smtClean="0">
                                      <a:latin typeface="Cambria Math" panose="02040503050406030204" pitchFamily="18" charset="0"/>
                                    </a:rPr>
                                    <m:t> </m:t>
                                  </m:r>
                                  <m:r>
                                    <m:rPr>
                                      <m:sty m:val="p"/>
                                    </m:rPr>
                                    <a:rPr lang="de-DE" b="0" i="0" smtClean="0">
                                      <a:latin typeface="Cambria Math" panose="02040503050406030204" pitchFamily="18" charset="0"/>
                                    </a:rPr>
                                    <m:t>sin</m:t>
                                  </m:r>
                                  <m:r>
                                    <a:rPr lang="de-DE" b="0" i="1" smtClean="0">
                                      <a:latin typeface="Cambria Math" panose="02040503050406030204" pitchFamily="18" charset="0"/>
                                    </a:rPr>
                                    <m:t>⁡(</m:t>
                                  </m:r>
                                  <m:r>
                                    <a:rPr lang="de-DE" b="0" i="1" smtClean="0">
                                      <a:latin typeface="Cambria Math" panose="02040503050406030204" pitchFamily="18" charset="0"/>
                                    </a:rPr>
                                    <m:t>𝜏</m:t>
                                  </m:r>
                                  <m:r>
                                    <a:rPr lang="de-DE" b="0" i="1" smtClean="0">
                                      <a:latin typeface="Cambria Math" panose="02040503050406030204" pitchFamily="18" charset="0"/>
                                    </a:rPr>
                                    <m:t>)</m:t>
                                  </m:r>
                                </m:e>
                              </m:d>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sSup>
                                    <m:sSupPr>
                                      <m:ctrlPr>
                                        <a:rPr lang="de-DE" b="0" i="1" smtClean="0">
                                          <a:latin typeface="Cambria Math" panose="02040503050406030204" pitchFamily="18" charset="0"/>
                                        </a:rPr>
                                      </m:ctrlPr>
                                    </m:sSupPr>
                                    <m:e>
                                      <m:d>
                                        <m:dPr>
                                          <m:ctrlPr>
                                            <a:rPr lang="de-DE" b="0" i="1" smtClean="0">
                                              <a:latin typeface="Cambria Math" panose="02040503050406030204" pitchFamily="18" charset="0"/>
                                            </a:rPr>
                                          </m:ctrlPr>
                                        </m:dPr>
                                        <m:e>
                                          <m:r>
                                            <a:rPr lang="de-DE" b="0" i="1" smtClean="0">
                                              <a:latin typeface="Cambria Math" panose="02040503050406030204" pitchFamily="18" charset="0"/>
                                            </a:rPr>
                                            <m:t>𝜏</m:t>
                                          </m:r>
                                        </m:e>
                                      </m:d>
                                    </m:e>
                                    <m:sup>
                                      <m:r>
                                        <a:rPr lang="de-DE" b="0" i="1" smtClean="0">
                                          <a:latin typeface="Cambria Math" panose="02040503050406030204" pitchFamily="18" charset="0"/>
                                        </a:rPr>
                                        <m:t>2</m:t>
                                      </m:r>
                                      <m:r>
                                        <a:rPr lang="de-DE" b="0" i="1" smtClean="0">
                                          <a:latin typeface="Cambria Math" panose="02040503050406030204" pitchFamily="18" charset="0"/>
                                        </a:rPr>
                                        <m:t>𝛼</m:t>
                                      </m:r>
                                    </m:sup>
                                  </m:sSup>
                                </m:e>
                              </m:func>
                            </m:e>
                          </m:func>
                        </m:e>
                      </m:nary>
                      <m:r>
                        <a:rPr lang="de-DE" b="0" i="1" smtClean="0">
                          <a:latin typeface="Cambria Math" panose="02040503050406030204" pitchFamily="18" charset="0"/>
                        </a:rPr>
                        <m:t>𝑑</m:t>
                      </m:r>
                      <m:r>
                        <a:rPr lang="de-DE" b="0" i="1" smtClean="0">
                          <a:latin typeface="Cambria Math" panose="02040503050406030204" pitchFamily="18" charset="0"/>
                        </a:rPr>
                        <m:t>𝜏</m:t>
                      </m:r>
                    </m:oMath>
                  </m:oMathPara>
                </a14:m>
                <a:endParaRPr lang="de-DE" dirty="0"/>
              </a:p>
              <a:p>
                <a:pPr/>
                <a:endParaRPr lang="en-US" dirty="0"/>
              </a:p>
              <a:p>
                <a:endParaRPr lang="en-US" dirty="0"/>
              </a:p>
            </p:txBody>
          </p:sp>
        </mc:Choice>
        <mc:Fallback>
          <p:sp>
            <p:nvSpPr>
              <p:cNvPr id="7" name="Content Placeholder 6">
                <a:extLst>
                  <a:ext uri="{FF2B5EF4-FFF2-40B4-BE49-F238E27FC236}">
                    <a16:creationId xmlns:a16="http://schemas.microsoft.com/office/drawing/2014/main" id="{EE315FBB-233F-513F-E622-609DFE546E0D}"/>
                  </a:ext>
                </a:extLst>
              </p:cNvPr>
              <p:cNvSpPr>
                <a:spLocks noGrp="1" noRot="1" noChangeAspect="1" noMove="1" noResize="1" noEditPoints="1" noAdjustHandles="1" noChangeArrowheads="1" noChangeShapeType="1" noTextEdit="1"/>
              </p:cNvSpPr>
              <p:nvPr>
                <p:ph idx="1"/>
              </p:nvPr>
            </p:nvSpPr>
            <p:spPr>
              <a:xfrm>
                <a:off x="838199" y="1264596"/>
                <a:ext cx="10843240" cy="5228279"/>
              </a:xfrm>
              <a:blipFill>
                <a:blip r:embed="rId3"/>
                <a:stretch>
                  <a:fillRect l="-1124"/>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E8BAA536-AEFE-415C-3E78-9FD1C72D1B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0001" y="-634436"/>
            <a:ext cx="3429000" cy="2733675"/>
          </a:xfrm>
          <a:prstGeom prst="rect">
            <a:avLst/>
          </a:prstGeom>
        </p:spPr>
      </p:pic>
      <p:pic>
        <p:nvPicPr>
          <p:cNvPr id="11" name="Picture 10">
            <a:extLst>
              <a:ext uri="{FF2B5EF4-FFF2-40B4-BE49-F238E27FC236}">
                <a16:creationId xmlns:a16="http://schemas.microsoft.com/office/drawing/2014/main" id="{B0E00FAC-D5E7-1C7D-B1EE-5E3CC550C2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0095" y="1516870"/>
            <a:ext cx="4081889" cy="2551181"/>
          </a:xfrm>
          <a:prstGeom prst="rect">
            <a:avLst/>
          </a:prstGeom>
        </p:spPr>
      </p:pic>
      <p:pic>
        <p:nvPicPr>
          <p:cNvPr id="13" name="Picture 12">
            <a:extLst>
              <a:ext uri="{FF2B5EF4-FFF2-40B4-BE49-F238E27FC236}">
                <a16:creationId xmlns:a16="http://schemas.microsoft.com/office/drawing/2014/main" id="{DB0E4C64-1260-3357-3D80-5ED480A3C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37846" y="2893279"/>
            <a:ext cx="2926086" cy="2551181"/>
          </a:xfrm>
          <a:prstGeom prst="rect">
            <a:avLst/>
          </a:prstGeom>
        </p:spPr>
      </p:pic>
      <p:pic>
        <p:nvPicPr>
          <p:cNvPr id="15" name="Picture 14">
            <a:extLst>
              <a:ext uri="{FF2B5EF4-FFF2-40B4-BE49-F238E27FC236}">
                <a16:creationId xmlns:a16="http://schemas.microsoft.com/office/drawing/2014/main" id="{EDD45F32-2979-88A5-BC40-BC389566ED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19639" y="5488234"/>
            <a:ext cx="4762500" cy="4495800"/>
          </a:xfrm>
          <a:prstGeom prst="rect">
            <a:avLst/>
          </a:prstGeom>
        </p:spPr>
      </p:pic>
      <p:pic>
        <p:nvPicPr>
          <p:cNvPr id="17" name="Picture 16">
            <a:extLst>
              <a:ext uri="{FF2B5EF4-FFF2-40B4-BE49-F238E27FC236}">
                <a16:creationId xmlns:a16="http://schemas.microsoft.com/office/drawing/2014/main" id="{67856109-A5BC-10AD-C582-395C2F047F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78638" y="4063354"/>
            <a:ext cx="3523711" cy="2350976"/>
          </a:xfrm>
          <a:prstGeom prst="rect">
            <a:avLst/>
          </a:prstGeom>
        </p:spPr>
      </p:pic>
      <p:sp>
        <p:nvSpPr>
          <p:cNvPr id="19" name="TextBox 18">
            <a:extLst>
              <a:ext uri="{FF2B5EF4-FFF2-40B4-BE49-F238E27FC236}">
                <a16:creationId xmlns:a16="http://schemas.microsoft.com/office/drawing/2014/main" id="{3CCFB52F-5400-CB9A-93D6-64AEF2CF1AB9}"/>
              </a:ext>
            </a:extLst>
          </p:cNvPr>
          <p:cNvSpPr txBox="1"/>
          <p:nvPr/>
        </p:nvSpPr>
        <p:spPr>
          <a:xfrm>
            <a:off x="3553840" y="7412968"/>
            <a:ext cx="8638160" cy="646331"/>
          </a:xfrm>
          <a:prstGeom prst="rect">
            <a:avLst/>
          </a:prstGeom>
          <a:noFill/>
        </p:spPr>
        <p:txBody>
          <a:bodyPr wrap="square">
            <a:spAutoFit/>
          </a:bodyPr>
          <a:lstStyle/>
          <a:p>
            <a:r>
              <a:rPr lang="en-US" dirty="0"/>
              <a:t>https://wikimedia.org/api/rest_v1/media/math/render/svg/c9e81a0e25186697d3ce13726811dada840628bb</a:t>
            </a:r>
          </a:p>
        </p:txBody>
      </p:sp>
    </p:spTree>
    <p:extLst>
      <p:ext uri="{BB962C8B-B14F-4D97-AF65-F5344CB8AC3E}">
        <p14:creationId xmlns:p14="http://schemas.microsoft.com/office/powerpoint/2010/main" val="1326344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EF049-C85E-D60B-8D1C-32B759C770D0}"/>
              </a:ext>
            </a:extLst>
          </p:cNvPr>
          <p:cNvSpPr>
            <a:spLocks noGrp="1"/>
          </p:cNvSpPr>
          <p:nvPr>
            <p:ph type="title"/>
          </p:nvPr>
        </p:nvSpPr>
        <p:spPr/>
        <p:txBody>
          <a:bodyPr/>
          <a:lstStyle/>
          <a:p>
            <a:r>
              <a:rPr lang="de-DE" dirty="0" err="1"/>
              <a:t>Effective</a:t>
            </a:r>
            <a:r>
              <a:rPr lang="de-DE" dirty="0"/>
              <a:t> </a:t>
            </a:r>
            <a:r>
              <a:rPr lang="de-DE" dirty="0" err="1"/>
              <a:t>parameters</a:t>
            </a:r>
            <a:r>
              <a:rPr lang="de-DE" dirty="0"/>
              <a:t> in </a:t>
            </a:r>
            <a:r>
              <a:rPr lang="de-DE" dirty="0" err="1"/>
              <a:t>momentum</a:t>
            </a:r>
            <a:r>
              <a:rPr lang="de-DE" dirty="0"/>
              <a:t> </a:t>
            </a:r>
            <a:r>
              <a:rPr lang="de-DE" dirty="0" err="1"/>
              <a:t>space</a:t>
            </a:r>
            <a:br>
              <a:rPr lang="de-DE" dirty="0"/>
            </a:br>
            <a:r>
              <a:rPr lang="de-DE" dirty="0" err="1"/>
              <a:t>example</a:t>
            </a:r>
            <a:r>
              <a:rPr lang="de-DE" dirty="0"/>
              <a:t>: YSR bands</a:t>
            </a:r>
            <a:endParaRPr lang="en-US" dirty="0"/>
          </a:p>
        </p:txBody>
      </p:sp>
      <p:pic>
        <p:nvPicPr>
          <p:cNvPr id="7" name="Picture 6">
            <a:extLst>
              <a:ext uri="{FF2B5EF4-FFF2-40B4-BE49-F238E27FC236}">
                <a16:creationId xmlns:a16="http://schemas.microsoft.com/office/drawing/2014/main" id="{2E454C63-87B0-C0BF-7B0D-7FF38CA4123C}"/>
              </a:ext>
            </a:extLst>
          </p:cNvPr>
          <p:cNvPicPr>
            <a:picLocks noChangeAspect="1"/>
          </p:cNvPicPr>
          <p:nvPr/>
        </p:nvPicPr>
        <p:blipFill>
          <a:blip r:embed="rId2"/>
          <a:stretch>
            <a:fillRect/>
          </a:stretch>
        </p:blipFill>
        <p:spPr>
          <a:xfrm>
            <a:off x="3440112" y="2145654"/>
            <a:ext cx="5081588" cy="3700994"/>
          </a:xfrm>
          <a:prstGeom prst="rect">
            <a:avLst/>
          </a:prstGeom>
        </p:spPr>
      </p:pic>
      <p:sp>
        <p:nvSpPr>
          <p:cNvPr id="8" name="TextBox 7">
            <a:extLst>
              <a:ext uri="{FF2B5EF4-FFF2-40B4-BE49-F238E27FC236}">
                <a16:creationId xmlns:a16="http://schemas.microsoft.com/office/drawing/2014/main" id="{5DD0A27B-041F-5323-4705-867E1AF1500E}"/>
              </a:ext>
            </a:extLst>
          </p:cNvPr>
          <p:cNvSpPr txBox="1"/>
          <p:nvPr/>
        </p:nvSpPr>
        <p:spPr>
          <a:xfrm>
            <a:off x="4004604" y="5981700"/>
            <a:ext cx="3812903" cy="369332"/>
          </a:xfrm>
          <a:prstGeom prst="rect">
            <a:avLst/>
          </a:prstGeom>
          <a:noFill/>
        </p:spPr>
        <p:txBody>
          <a:bodyPr wrap="none" rtlCol="0">
            <a:spAutoFit/>
          </a:bodyPr>
          <a:lstStyle/>
          <a:p>
            <a:r>
              <a:rPr lang="de-DE" dirty="0"/>
              <a:t>Pientka et al., PRB </a:t>
            </a:r>
            <a:r>
              <a:rPr lang="de-DE" b="1" dirty="0"/>
              <a:t>88</a:t>
            </a:r>
            <a:r>
              <a:rPr lang="de-DE" dirty="0"/>
              <a:t>, 155420 (2013)</a:t>
            </a:r>
            <a:endParaRPr lang="en-US" dirty="0"/>
          </a:p>
        </p:txBody>
      </p:sp>
    </p:spTree>
    <p:extLst>
      <p:ext uri="{BB962C8B-B14F-4D97-AF65-F5344CB8AC3E}">
        <p14:creationId xmlns:p14="http://schemas.microsoft.com/office/powerpoint/2010/main" val="1073600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96D6D-EE63-8B14-7023-952D390FCFA6}"/>
              </a:ext>
            </a:extLst>
          </p:cNvPr>
          <p:cNvSpPr>
            <a:spLocks noGrp="1"/>
          </p:cNvSpPr>
          <p:nvPr>
            <p:ph type="title"/>
          </p:nvPr>
        </p:nvSpPr>
        <p:spPr/>
        <p:txBody>
          <a:bodyPr/>
          <a:lstStyle/>
          <a:p>
            <a:r>
              <a:rPr lang="de-DE" dirty="0"/>
              <a:t>Solution – </a:t>
            </a:r>
            <a:r>
              <a:rPr lang="de-DE" dirty="0" err="1"/>
              <a:t>selected</a:t>
            </a:r>
            <a:r>
              <a:rPr lang="de-DE" dirty="0"/>
              <a:t> </a:t>
            </a:r>
            <a:r>
              <a:rPr lang="de-DE" dirty="0" err="1"/>
              <a:t>details</a:t>
            </a:r>
            <a:endParaRPr lang="en-US" dirty="0"/>
          </a:p>
        </p:txBody>
      </p:sp>
      <p:pic>
        <p:nvPicPr>
          <p:cNvPr id="52" name="Content Placeholder 51">
            <a:extLst>
              <a:ext uri="{FF2B5EF4-FFF2-40B4-BE49-F238E27FC236}">
                <a16:creationId xmlns:a16="http://schemas.microsoft.com/office/drawing/2014/main" id="{80ECE646-FEFD-5EEB-90D1-03F0E73059F4}"/>
              </a:ext>
            </a:extLst>
          </p:cNvPr>
          <p:cNvPicPr>
            <a:picLocks noGrp="1" noChangeAspect="1"/>
          </p:cNvPicPr>
          <p:nvPr>
            <p:ph idx="1"/>
          </p:nvPr>
        </p:nvPicPr>
        <p:blipFill>
          <a:blip r:embed="rId2"/>
          <a:stretch>
            <a:fillRect/>
          </a:stretch>
        </p:blipFill>
        <p:spPr>
          <a:xfrm>
            <a:off x="3726977" y="2257729"/>
            <a:ext cx="4073525" cy="712120"/>
          </a:xfrm>
          <a:prstGeom prst="rect">
            <a:avLst/>
          </a:prstGeom>
        </p:spPr>
      </p:pic>
      <p:pic>
        <p:nvPicPr>
          <p:cNvPr id="30" name="Picture 29">
            <a:extLst>
              <a:ext uri="{FF2B5EF4-FFF2-40B4-BE49-F238E27FC236}">
                <a16:creationId xmlns:a16="http://schemas.microsoft.com/office/drawing/2014/main" id="{A1985A2B-4042-C458-5E8E-3988CA9F1F57}"/>
              </a:ext>
            </a:extLst>
          </p:cNvPr>
          <p:cNvPicPr>
            <a:picLocks noChangeAspect="1"/>
          </p:cNvPicPr>
          <p:nvPr/>
        </p:nvPicPr>
        <p:blipFill>
          <a:blip r:embed="rId3"/>
          <a:stretch>
            <a:fillRect/>
          </a:stretch>
        </p:blipFill>
        <p:spPr>
          <a:xfrm>
            <a:off x="3409708" y="4231674"/>
            <a:ext cx="5562600" cy="1640729"/>
          </a:xfrm>
          <a:prstGeom prst="rect">
            <a:avLst/>
          </a:prstGeom>
        </p:spPr>
      </p:pic>
      <p:sp>
        <p:nvSpPr>
          <p:cNvPr id="4" name="TextBox 3">
            <a:extLst>
              <a:ext uri="{FF2B5EF4-FFF2-40B4-BE49-F238E27FC236}">
                <a16:creationId xmlns:a16="http://schemas.microsoft.com/office/drawing/2014/main" id="{EBB0A2EB-B61B-7214-0770-CBEF09FE46F7}"/>
              </a:ext>
            </a:extLst>
          </p:cNvPr>
          <p:cNvSpPr txBox="1"/>
          <p:nvPr/>
        </p:nvSpPr>
        <p:spPr>
          <a:xfrm>
            <a:off x="3952318" y="3708454"/>
            <a:ext cx="4477380" cy="523220"/>
          </a:xfrm>
          <a:prstGeom prst="rect">
            <a:avLst/>
          </a:prstGeom>
          <a:noFill/>
        </p:spPr>
        <p:txBody>
          <a:bodyPr wrap="none" rtlCol="0">
            <a:spAutoFit/>
          </a:bodyPr>
          <a:lstStyle/>
          <a:p>
            <a:r>
              <a:rPr lang="de-DE" sz="2800" dirty="0"/>
              <a:t>Gap </a:t>
            </a:r>
            <a:r>
              <a:rPr lang="de-DE" sz="2800" dirty="0" err="1"/>
              <a:t>closure</a:t>
            </a:r>
            <a:r>
              <a:rPr lang="de-DE" sz="2800" dirty="0"/>
              <a:t> </a:t>
            </a:r>
            <a:r>
              <a:rPr lang="de-DE" sz="2800" dirty="0" err="1"/>
              <a:t>condition</a:t>
            </a:r>
            <a:r>
              <a:rPr lang="de-DE" sz="2800" dirty="0"/>
              <a:t> in 1D</a:t>
            </a:r>
            <a:endParaRPr lang="en-US" sz="2800" dirty="0"/>
          </a:p>
        </p:txBody>
      </p:sp>
      <p:sp>
        <p:nvSpPr>
          <p:cNvPr id="5" name="TextBox 4">
            <a:extLst>
              <a:ext uri="{FF2B5EF4-FFF2-40B4-BE49-F238E27FC236}">
                <a16:creationId xmlns:a16="http://schemas.microsoft.com/office/drawing/2014/main" id="{74142A44-0986-D82F-452E-8E65D407B701}"/>
              </a:ext>
            </a:extLst>
          </p:cNvPr>
          <p:cNvSpPr txBox="1"/>
          <p:nvPr/>
        </p:nvSpPr>
        <p:spPr>
          <a:xfrm>
            <a:off x="3024130" y="1701707"/>
            <a:ext cx="5944191" cy="523220"/>
          </a:xfrm>
          <a:prstGeom prst="rect">
            <a:avLst/>
          </a:prstGeom>
          <a:noFill/>
        </p:spPr>
        <p:txBody>
          <a:bodyPr wrap="none" rtlCol="0">
            <a:spAutoFit/>
          </a:bodyPr>
          <a:lstStyle/>
          <a:p>
            <a:r>
              <a:rPr lang="de-DE" sz="2800" dirty="0" err="1"/>
              <a:t>Green‘s</a:t>
            </a:r>
            <a:r>
              <a:rPr lang="de-DE" sz="2800" dirty="0"/>
              <a:t> </a:t>
            </a:r>
            <a:r>
              <a:rPr lang="de-DE" sz="2800" dirty="0" err="1"/>
              <a:t>function</a:t>
            </a:r>
            <a:r>
              <a:rPr lang="de-DE" sz="2800" dirty="0"/>
              <a:t> </a:t>
            </a:r>
            <a:r>
              <a:rPr lang="de-DE" sz="2800" dirty="0" err="1"/>
              <a:t>equations</a:t>
            </a:r>
            <a:r>
              <a:rPr lang="de-DE" sz="2800" dirty="0"/>
              <a:t> </a:t>
            </a:r>
            <a:r>
              <a:rPr lang="de-DE" sz="2800" dirty="0" err="1"/>
              <a:t>of</a:t>
            </a:r>
            <a:r>
              <a:rPr lang="de-DE" sz="2800" dirty="0"/>
              <a:t> </a:t>
            </a:r>
            <a:r>
              <a:rPr lang="de-DE" sz="2800" dirty="0" err="1"/>
              <a:t>motion</a:t>
            </a:r>
            <a:endParaRPr lang="en-US" sz="2800" dirty="0"/>
          </a:p>
        </p:txBody>
      </p:sp>
      <p:sp>
        <p:nvSpPr>
          <p:cNvPr id="7" name="TextBox 6">
            <a:extLst>
              <a:ext uri="{FF2B5EF4-FFF2-40B4-BE49-F238E27FC236}">
                <a16:creationId xmlns:a16="http://schemas.microsoft.com/office/drawing/2014/main" id="{91356F93-9D0D-B4E6-8812-706A860F821D}"/>
              </a:ext>
            </a:extLst>
          </p:cNvPr>
          <p:cNvSpPr txBox="1"/>
          <p:nvPr/>
        </p:nvSpPr>
        <p:spPr>
          <a:xfrm>
            <a:off x="4133407" y="6395623"/>
            <a:ext cx="6097772" cy="369332"/>
          </a:xfrm>
          <a:prstGeom prst="rect">
            <a:avLst/>
          </a:prstGeom>
          <a:noFill/>
        </p:spPr>
        <p:txBody>
          <a:bodyPr wrap="square">
            <a:spAutoFit/>
          </a:bodyPr>
          <a:lstStyle/>
          <a:p>
            <a:r>
              <a:rPr lang="en-US" dirty="0"/>
              <a:t>https://arxiv.org/abs/2504.08674</a:t>
            </a:r>
          </a:p>
        </p:txBody>
      </p:sp>
    </p:spTree>
    <p:extLst>
      <p:ext uri="{BB962C8B-B14F-4D97-AF65-F5344CB8AC3E}">
        <p14:creationId xmlns:p14="http://schemas.microsoft.com/office/powerpoint/2010/main" val="3946030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A987-C908-98FA-ECE2-BD9342D6519B}"/>
              </a:ext>
            </a:extLst>
          </p:cNvPr>
          <p:cNvSpPr>
            <a:spLocks noGrp="1"/>
          </p:cNvSpPr>
          <p:nvPr>
            <p:ph type="title"/>
          </p:nvPr>
        </p:nvSpPr>
        <p:spPr/>
        <p:txBody>
          <a:bodyPr/>
          <a:lstStyle/>
          <a:p>
            <a:r>
              <a:rPr lang="de-DE" dirty="0" err="1"/>
              <a:t>Topological</a:t>
            </a:r>
            <a:r>
              <a:rPr lang="de-DE" dirty="0"/>
              <a:t> </a:t>
            </a:r>
            <a:r>
              <a:rPr lang="de-DE" dirty="0" err="1"/>
              <a:t>analysis</a:t>
            </a:r>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BAD6F99-5D00-A0A2-6C98-057B4CACF344}"/>
                  </a:ext>
                </a:extLst>
              </p:cNvPr>
              <p:cNvSpPr>
                <a:spLocks noGrp="1"/>
              </p:cNvSpPr>
              <p:nvPr>
                <p:ph idx="1"/>
              </p:nvPr>
            </p:nvSpPr>
            <p:spPr>
              <a:xfrm>
                <a:off x="838200" y="2118590"/>
                <a:ext cx="10515600" cy="4351338"/>
              </a:xfrm>
            </p:spPr>
            <p:txBody>
              <a:bodyPr>
                <a:normAutofit/>
              </a:bodyPr>
              <a:lstStyle/>
              <a:p>
                <a:pPr marL="0" indent="0">
                  <a:buNone/>
                </a:pPr>
                <a:r>
                  <a:rPr lang="de-DE" b="1" dirty="0"/>
                  <a:t>1D</a:t>
                </a:r>
              </a:p>
              <a:p>
                <a:r>
                  <a:rPr lang="de-DE" dirty="0"/>
                  <a:t>Class DIII </a:t>
                </a:r>
                <a:r>
                  <a:rPr lang="de-DE" dirty="0" err="1"/>
                  <a:t>topological</a:t>
                </a:r>
                <a:r>
                  <a:rPr lang="de-DE" dirty="0"/>
                  <a:t> invariant</a:t>
                </a:r>
                <a:br>
                  <a:rPr lang="de-DE" dirty="0"/>
                </a:br>
                <a:endParaRPr lang="de-DE" dirty="0"/>
              </a:p>
              <a:p>
                <a:r>
                  <a:rPr lang="de-DE" dirty="0"/>
                  <a:t>With Kato </a:t>
                </a:r>
                <a:r>
                  <a:rPr lang="de-DE" dirty="0" err="1"/>
                  <a:t>propagator</a:t>
                </a:r>
                <a:r>
                  <a:rPr lang="de-DE" dirty="0"/>
                  <a:t> </a:t>
                </a:r>
                <a14:m>
                  <m:oMath xmlns:m="http://schemas.openxmlformats.org/officeDocument/2006/math">
                    <m:r>
                      <a:rPr lang="de-DE" b="0" i="1" smtClean="0">
                        <a:latin typeface="Cambria Math" panose="02040503050406030204" pitchFamily="18" charset="0"/>
                      </a:rPr>
                      <m:t>𝐾</m:t>
                    </m:r>
                  </m:oMath>
                </a14:m>
                <a:r>
                  <a:rPr lang="de-DE" dirty="0"/>
                  <a:t> </a:t>
                </a:r>
                <a:r>
                  <a:rPr lang="de-DE" dirty="0" err="1"/>
                  <a:t>from</a:t>
                </a:r>
                <a:r>
                  <a:rPr lang="de-DE" dirty="0"/>
                  <a:t> </a:t>
                </a:r>
                <a14:m>
                  <m:oMath xmlns:m="http://schemas.openxmlformats.org/officeDocument/2006/math">
                    <m:r>
                      <a:rPr lang="de-DE" b="0" i="1" smtClean="0">
                        <a:latin typeface="Cambria Math" panose="02040503050406030204" pitchFamily="18" charset="0"/>
                      </a:rPr>
                      <m:t>𝑘</m:t>
                    </m:r>
                    <m:r>
                      <a:rPr lang="de-DE" b="0" i="1" smtClean="0">
                        <a:latin typeface="Cambria Math" panose="02040503050406030204" pitchFamily="18" charset="0"/>
                      </a:rPr>
                      <m:t>=0</m:t>
                    </m:r>
                  </m:oMath>
                </a14:m>
                <a:r>
                  <a:rPr lang="en-US" dirty="0"/>
                  <a:t> to </a:t>
                </a:r>
                <a14:m>
                  <m:oMath xmlns:m="http://schemas.openxmlformats.org/officeDocument/2006/math">
                    <m:r>
                      <a:rPr lang="de-DE" b="0" i="1" smtClean="0">
                        <a:latin typeface="Cambria Math" panose="02040503050406030204" pitchFamily="18" charset="0"/>
                      </a:rPr>
                      <m:t>𝑘</m:t>
                    </m:r>
                    <m:r>
                      <a:rPr lang="de-DE" b="0" i="1" smtClean="0">
                        <a:latin typeface="Cambria Math" panose="02040503050406030204" pitchFamily="18" charset="0"/>
                      </a:rPr>
                      <m:t>=</m:t>
                    </m:r>
                    <m:r>
                      <a:rPr lang="de-DE" b="0" i="1" smtClean="0">
                        <a:latin typeface="Cambria Math" panose="02040503050406030204" pitchFamily="18" charset="0"/>
                      </a:rPr>
                      <m:t>𝜋</m:t>
                    </m:r>
                  </m:oMath>
                </a14:m>
                <a:br>
                  <a:rPr lang="de-DE" b="0" dirty="0"/>
                </a:br>
                <a14:m>
                  <m:oMath xmlns:m="http://schemas.openxmlformats.org/officeDocument/2006/math">
                    <m:sSub>
                      <m:sSubPr>
                        <m:ctrlPr>
                          <a:rPr lang="de-DE" sz="2400" b="0" i="1" smtClean="0">
                            <a:latin typeface="Cambria Math" panose="02040503050406030204" pitchFamily="18" charset="0"/>
                          </a:rPr>
                        </m:ctrlPr>
                      </m:sSubPr>
                      <m:e>
                        <m:r>
                          <a:rPr lang="de-DE" sz="2400" b="0" i="1" smtClean="0">
                            <a:latin typeface="Cambria Math" panose="02040503050406030204" pitchFamily="18" charset="0"/>
                          </a:rPr>
                          <m:t>𝜃</m:t>
                        </m:r>
                      </m:e>
                      <m:sub>
                        <m:r>
                          <a:rPr lang="de-DE" sz="2400" b="0" i="1" smtClean="0">
                            <a:latin typeface="Cambria Math" panose="02040503050406030204" pitchFamily="18" charset="0"/>
                          </a:rPr>
                          <m:t>𝑘</m:t>
                        </m:r>
                      </m:sub>
                    </m:sSub>
                  </m:oMath>
                </a14:m>
                <a:r>
                  <a:rPr lang="en-US" dirty="0"/>
                  <a:t> represents time reversal symmetry.</a:t>
                </a:r>
                <a:endParaRPr lang="de-DE" dirty="0"/>
              </a:p>
              <a:p>
                <a:pPr marL="0" indent="0">
                  <a:buNone/>
                </a:pPr>
                <a:r>
                  <a:rPr lang="de-DE" b="1" dirty="0"/>
                  <a:t>2D</a:t>
                </a:r>
              </a:p>
              <a:p>
                <a:pPr marL="0" indent="0">
                  <a:buNone/>
                </a:pPr>
                <a14:m>
                  <m:oMathPara xmlns:m="http://schemas.openxmlformats.org/officeDocument/2006/math">
                    <m:oMathParaPr>
                      <m:jc m:val="centerGroup"/>
                    </m:oMathParaPr>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𝑊</m:t>
                          </m:r>
                        </m:e>
                        <m:sup>
                          <m:r>
                            <a:rPr lang="de-DE" b="0" i="1" smtClean="0">
                              <a:latin typeface="Cambria Math" panose="02040503050406030204" pitchFamily="18" charset="0"/>
                            </a:rPr>
                            <m:t>2</m:t>
                          </m:r>
                          <m:r>
                            <a:rPr lang="de-DE" b="0" i="1" smtClean="0">
                              <a:latin typeface="Cambria Math" panose="02040503050406030204" pitchFamily="18" charset="0"/>
                            </a:rPr>
                            <m:t>𝐷</m:t>
                          </m:r>
                        </m:sup>
                      </m:sSup>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𝑊</m:t>
                          </m:r>
                        </m:e>
                        <m:sub>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𝑦</m:t>
                              </m:r>
                            </m:sub>
                          </m:sSub>
                          <m:r>
                            <a:rPr lang="de-DE" b="0" i="1" smtClean="0">
                              <a:latin typeface="Cambria Math" panose="02040503050406030204" pitchFamily="18" charset="0"/>
                            </a:rPr>
                            <m:t>→0</m:t>
                          </m:r>
                        </m:sub>
                        <m:sup>
                          <m:r>
                            <a:rPr lang="de-DE" b="0" i="1" smtClean="0">
                              <a:latin typeface="Cambria Math" panose="02040503050406030204" pitchFamily="18" charset="0"/>
                            </a:rPr>
                            <m:t>1</m:t>
                          </m:r>
                          <m:r>
                            <a:rPr lang="de-DE" b="0" i="1" smtClean="0">
                              <a:latin typeface="Cambria Math" panose="02040503050406030204" pitchFamily="18" charset="0"/>
                            </a:rPr>
                            <m:t>𝐷</m:t>
                          </m:r>
                        </m:sup>
                      </m:sSubSup>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𝑊</m:t>
                          </m:r>
                        </m:e>
                        <m:sub>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𝑥</m:t>
                              </m:r>
                            </m:sub>
                          </m:sSub>
                          <m:r>
                            <a:rPr lang="de-DE" b="0" i="1" smtClean="0">
                              <a:latin typeface="Cambria Math" panose="02040503050406030204" pitchFamily="18" charset="0"/>
                            </a:rPr>
                            <m:t>→0</m:t>
                          </m:r>
                        </m:sub>
                        <m:sup>
                          <m:r>
                            <a:rPr lang="de-DE" b="0" i="1" smtClean="0">
                              <a:latin typeface="Cambria Math" panose="02040503050406030204" pitchFamily="18" charset="0"/>
                            </a:rPr>
                            <m:t>1</m:t>
                          </m:r>
                          <m:r>
                            <a:rPr lang="de-DE" b="0" i="1" smtClean="0">
                              <a:latin typeface="Cambria Math" panose="02040503050406030204" pitchFamily="18" charset="0"/>
                            </a:rPr>
                            <m:t>𝐷</m:t>
                          </m:r>
                        </m:sup>
                      </m:sSubSup>
                    </m:oMath>
                  </m:oMathPara>
                </a14:m>
                <a:endParaRPr lang="de-DE" dirty="0"/>
              </a:p>
            </p:txBody>
          </p:sp>
        </mc:Choice>
        <mc:Fallback>
          <p:sp>
            <p:nvSpPr>
              <p:cNvPr id="3" name="Content Placeholder 2">
                <a:extLst>
                  <a:ext uri="{FF2B5EF4-FFF2-40B4-BE49-F238E27FC236}">
                    <a16:creationId xmlns:a16="http://schemas.microsoft.com/office/drawing/2014/main" id="{0BAD6F99-5D00-A0A2-6C98-057B4CACF344}"/>
                  </a:ext>
                </a:extLst>
              </p:cNvPr>
              <p:cNvSpPr>
                <a:spLocks noGrp="1" noRot="1" noChangeAspect="1" noMove="1" noResize="1" noEditPoints="1" noAdjustHandles="1" noChangeArrowheads="1" noChangeShapeType="1" noTextEdit="1"/>
              </p:cNvSpPr>
              <p:nvPr>
                <p:ph idx="1"/>
              </p:nvPr>
            </p:nvSpPr>
            <p:spPr>
              <a:xfrm>
                <a:off x="838200" y="2118590"/>
                <a:ext cx="10515600" cy="4351338"/>
              </a:xfrm>
              <a:blipFill>
                <a:blip r:embed="rId2"/>
                <a:stretch>
                  <a:fillRect l="-1217" t="-2525"/>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8D7B1A3B-62F1-D0F0-72CC-DC00E37CA00F}"/>
              </a:ext>
            </a:extLst>
          </p:cNvPr>
          <p:cNvPicPr>
            <a:picLocks noChangeAspect="1"/>
          </p:cNvPicPr>
          <p:nvPr/>
        </p:nvPicPr>
        <p:blipFill>
          <a:blip r:embed="rId3"/>
          <a:srcRect b="6013"/>
          <a:stretch/>
        </p:blipFill>
        <p:spPr>
          <a:xfrm>
            <a:off x="6096000" y="2378043"/>
            <a:ext cx="3443289" cy="859395"/>
          </a:xfrm>
          <a:prstGeom prst="rect">
            <a:avLst/>
          </a:prstGeom>
        </p:spPr>
      </p:pic>
      <p:sp>
        <p:nvSpPr>
          <p:cNvPr id="7" name="TextBox 6">
            <a:extLst>
              <a:ext uri="{FF2B5EF4-FFF2-40B4-BE49-F238E27FC236}">
                <a16:creationId xmlns:a16="http://schemas.microsoft.com/office/drawing/2014/main" id="{C2DF4D0C-4FC2-B387-6C73-13234F1936A4}"/>
              </a:ext>
            </a:extLst>
          </p:cNvPr>
          <p:cNvSpPr txBox="1"/>
          <p:nvPr/>
        </p:nvSpPr>
        <p:spPr>
          <a:xfrm>
            <a:off x="1026268" y="6488668"/>
            <a:ext cx="9713068" cy="369332"/>
          </a:xfrm>
          <a:prstGeom prst="rect">
            <a:avLst/>
          </a:prstGeom>
          <a:noFill/>
        </p:spPr>
        <p:txBody>
          <a:bodyPr wrap="square">
            <a:spAutoFit/>
          </a:bodyPr>
          <a:lstStyle/>
          <a:p>
            <a:r>
              <a:rPr lang="en-US" dirty="0"/>
              <a:t>Haim, Berg, Flensberg, </a:t>
            </a:r>
            <a:r>
              <a:rPr lang="en-US" dirty="0" err="1"/>
              <a:t>Oreg</a:t>
            </a:r>
            <a:r>
              <a:rPr lang="en-US" dirty="0"/>
              <a:t>, Phys. Rev. B </a:t>
            </a:r>
            <a:r>
              <a:rPr lang="en-US" b="1" dirty="0"/>
              <a:t>94</a:t>
            </a:r>
            <a:r>
              <a:rPr lang="en-US" dirty="0"/>
              <a:t>, 161110(R) </a:t>
            </a:r>
            <a:r>
              <a:rPr lang="en-US" b="1" dirty="0"/>
              <a:t>(2016)</a:t>
            </a:r>
            <a:endParaRPr lang="en-US" dirty="0"/>
          </a:p>
        </p:txBody>
      </p:sp>
      <p:sp>
        <p:nvSpPr>
          <p:cNvPr id="9" name="TextBox 8">
            <a:extLst>
              <a:ext uri="{FF2B5EF4-FFF2-40B4-BE49-F238E27FC236}">
                <a16:creationId xmlns:a16="http://schemas.microsoft.com/office/drawing/2014/main" id="{78EBA383-574D-B036-5431-A3E48A872A0D}"/>
              </a:ext>
            </a:extLst>
          </p:cNvPr>
          <p:cNvSpPr txBox="1"/>
          <p:nvPr/>
        </p:nvSpPr>
        <p:spPr>
          <a:xfrm>
            <a:off x="1026268" y="6127234"/>
            <a:ext cx="6099242" cy="369332"/>
          </a:xfrm>
          <a:prstGeom prst="rect">
            <a:avLst/>
          </a:prstGeom>
          <a:noFill/>
        </p:spPr>
        <p:txBody>
          <a:bodyPr wrap="square">
            <a:spAutoFit/>
          </a:bodyPr>
          <a:lstStyle/>
          <a:p>
            <a:r>
              <a:rPr lang="de-DE" dirty="0" err="1"/>
              <a:t>Ardonne</a:t>
            </a:r>
            <a:r>
              <a:rPr lang="de-DE" dirty="0"/>
              <a:t>, </a:t>
            </a:r>
            <a:r>
              <a:rPr lang="de-DE" dirty="0" err="1"/>
              <a:t>Budich</a:t>
            </a:r>
            <a:r>
              <a:rPr lang="de-DE" dirty="0"/>
              <a:t> </a:t>
            </a:r>
            <a:r>
              <a:rPr lang="de-DE" dirty="0">
                <a:hlinkClick r:id="rId4"/>
              </a:rPr>
              <a:t>Phys. Rev. </a:t>
            </a:r>
            <a:r>
              <a:rPr lang="de-DE" b="1" dirty="0">
                <a:hlinkClick r:id="rId4"/>
              </a:rPr>
              <a:t>B</a:t>
            </a:r>
            <a:r>
              <a:rPr lang="de-DE" dirty="0">
                <a:hlinkClick r:id="rId4"/>
              </a:rPr>
              <a:t> 88, 134523 (2013)</a:t>
            </a:r>
            <a:endParaRPr lang="de-DE" dirty="0"/>
          </a:p>
        </p:txBody>
      </p:sp>
      <p:pic>
        <p:nvPicPr>
          <p:cNvPr id="11" name="Graphic 10">
            <a:extLst>
              <a:ext uri="{FF2B5EF4-FFF2-40B4-BE49-F238E27FC236}">
                <a16:creationId xmlns:a16="http://schemas.microsoft.com/office/drawing/2014/main" id="{6FB011CB-8684-DDF1-F5DA-CBEE5531C9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88163" y="470591"/>
            <a:ext cx="4656138" cy="1647999"/>
          </a:xfrm>
          <a:prstGeom prst="rect">
            <a:avLst/>
          </a:prstGeom>
        </p:spPr>
      </p:pic>
      <p:pic>
        <p:nvPicPr>
          <p:cNvPr id="15" name="Graphic 14">
            <a:extLst>
              <a:ext uri="{FF2B5EF4-FFF2-40B4-BE49-F238E27FC236}">
                <a16:creationId xmlns:a16="http://schemas.microsoft.com/office/drawing/2014/main" id="{DFB27701-5E89-B1F7-0CCD-A8C1E76840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13934" y="4331006"/>
            <a:ext cx="2351798" cy="2389213"/>
          </a:xfrm>
          <a:prstGeom prst="rect">
            <a:avLst/>
          </a:prstGeom>
        </p:spPr>
      </p:pic>
    </p:spTree>
    <p:extLst>
      <p:ext uri="{BB962C8B-B14F-4D97-AF65-F5344CB8AC3E}">
        <p14:creationId xmlns:p14="http://schemas.microsoft.com/office/powerpoint/2010/main" val="3453606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7C052-58C6-1F50-DFF8-0E2509EBA0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3B0DAF-DC10-3002-DBC9-9CECA5BC0B37}"/>
              </a:ext>
            </a:extLst>
          </p:cNvPr>
          <p:cNvSpPr>
            <a:spLocks noGrp="1"/>
          </p:cNvSpPr>
          <p:nvPr>
            <p:ph type="title"/>
          </p:nvPr>
        </p:nvSpPr>
        <p:spPr/>
        <p:txBody>
          <a:bodyPr/>
          <a:lstStyle/>
          <a:p>
            <a:r>
              <a:rPr lang="de-DE" dirty="0" err="1"/>
              <a:t>Effective</a:t>
            </a:r>
            <a:r>
              <a:rPr lang="de-DE" dirty="0"/>
              <a:t> </a:t>
            </a:r>
            <a:r>
              <a:rPr lang="de-DE" dirty="0" err="1"/>
              <a:t>parameters</a:t>
            </a:r>
            <a:r>
              <a:rPr lang="de-DE" dirty="0"/>
              <a:t> in </a:t>
            </a:r>
            <a:r>
              <a:rPr lang="de-DE" dirty="0" err="1"/>
              <a:t>momentum</a:t>
            </a:r>
            <a:r>
              <a:rPr lang="de-DE" dirty="0"/>
              <a:t> </a:t>
            </a:r>
            <a:r>
              <a:rPr lang="de-DE" dirty="0" err="1"/>
              <a:t>space</a:t>
            </a:r>
            <a:endParaRPr lang="en-US" dirty="0"/>
          </a:p>
        </p:txBody>
      </p:sp>
      <p:pic>
        <p:nvPicPr>
          <p:cNvPr id="26" name="Picture 25">
            <a:extLst>
              <a:ext uri="{FF2B5EF4-FFF2-40B4-BE49-F238E27FC236}">
                <a16:creationId xmlns:a16="http://schemas.microsoft.com/office/drawing/2014/main" id="{0CF4345F-974C-CCCB-3FC6-AB27FC386983}"/>
              </a:ext>
            </a:extLst>
          </p:cNvPr>
          <p:cNvPicPr>
            <a:picLocks noChangeAspect="1"/>
          </p:cNvPicPr>
          <p:nvPr/>
        </p:nvPicPr>
        <p:blipFill>
          <a:blip r:embed="rId2"/>
          <a:stretch>
            <a:fillRect/>
          </a:stretch>
        </p:blipFill>
        <p:spPr>
          <a:xfrm>
            <a:off x="396481" y="1825625"/>
            <a:ext cx="5599671" cy="3407856"/>
          </a:xfrm>
          <a:prstGeom prst="rect">
            <a:avLst/>
          </a:prstGeom>
        </p:spPr>
      </p:pic>
      <p:pic>
        <p:nvPicPr>
          <p:cNvPr id="28" name="Picture 27">
            <a:extLst>
              <a:ext uri="{FF2B5EF4-FFF2-40B4-BE49-F238E27FC236}">
                <a16:creationId xmlns:a16="http://schemas.microsoft.com/office/drawing/2014/main" id="{D28615C2-7473-E3C0-E9FD-FD7F6A2C638C}"/>
              </a:ext>
            </a:extLst>
          </p:cNvPr>
          <p:cNvPicPr>
            <a:picLocks noChangeAspect="1"/>
          </p:cNvPicPr>
          <p:nvPr/>
        </p:nvPicPr>
        <p:blipFill>
          <a:blip r:embed="rId3"/>
          <a:stretch>
            <a:fillRect/>
          </a:stretch>
        </p:blipFill>
        <p:spPr>
          <a:xfrm>
            <a:off x="6195850" y="1825625"/>
            <a:ext cx="5516314" cy="3407856"/>
          </a:xfrm>
          <a:prstGeom prst="rect">
            <a:avLst/>
          </a:prstGeom>
        </p:spPr>
      </p:pic>
      <p:sp>
        <p:nvSpPr>
          <p:cNvPr id="3" name="TextBox 2">
            <a:extLst>
              <a:ext uri="{FF2B5EF4-FFF2-40B4-BE49-F238E27FC236}">
                <a16:creationId xmlns:a16="http://schemas.microsoft.com/office/drawing/2014/main" id="{0CF78A66-8D2C-9D5C-CF4D-1EE02ABA8B64}"/>
              </a:ext>
            </a:extLst>
          </p:cNvPr>
          <p:cNvSpPr txBox="1"/>
          <p:nvPr/>
        </p:nvSpPr>
        <p:spPr>
          <a:xfrm>
            <a:off x="975190" y="5816654"/>
            <a:ext cx="10441320" cy="523220"/>
          </a:xfrm>
          <a:prstGeom prst="rect">
            <a:avLst/>
          </a:prstGeom>
          <a:noFill/>
        </p:spPr>
        <p:txBody>
          <a:bodyPr wrap="none" rtlCol="0">
            <a:spAutoFit/>
          </a:bodyPr>
          <a:lstStyle/>
          <a:p>
            <a:r>
              <a:rPr lang="de-DE" sz="2800" dirty="0"/>
              <a:t>Problem: </a:t>
            </a:r>
            <a:r>
              <a:rPr lang="de-DE" sz="2800" dirty="0" err="1"/>
              <a:t>For</a:t>
            </a:r>
            <a:r>
              <a:rPr lang="de-DE" sz="2800" dirty="0"/>
              <a:t> </a:t>
            </a:r>
            <a:r>
              <a:rPr lang="de-DE" sz="2800" dirty="0" err="1"/>
              <a:t>topological</a:t>
            </a:r>
            <a:r>
              <a:rPr lang="de-DE" sz="2800" dirty="0"/>
              <a:t> </a:t>
            </a:r>
            <a:r>
              <a:rPr lang="de-DE" sz="2800" dirty="0" err="1"/>
              <a:t>superconductivity</a:t>
            </a:r>
            <a:r>
              <a:rPr lang="de-DE" sz="2800" dirty="0"/>
              <a:t> </a:t>
            </a:r>
            <a:r>
              <a:rPr lang="de-DE" sz="2800" dirty="0" err="1"/>
              <a:t>triplet</a:t>
            </a:r>
            <a:r>
              <a:rPr lang="de-DE" sz="2800" dirty="0"/>
              <a:t> &gt; </a:t>
            </a:r>
            <a:r>
              <a:rPr lang="de-DE" sz="2800" dirty="0" err="1"/>
              <a:t>singlet</a:t>
            </a:r>
            <a:r>
              <a:rPr lang="de-DE" sz="2800" dirty="0"/>
              <a:t> </a:t>
            </a:r>
            <a:r>
              <a:rPr lang="de-DE" sz="2800" dirty="0" err="1"/>
              <a:t>needed</a:t>
            </a:r>
            <a:endParaRPr lang="en-US" sz="2800" dirty="0"/>
          </a:p>
        </p:txBody>
      </p:sp>
    </p:spTree>
    <p:extLst>
      <p:ext uri="{BB962C8B-B14F-4D97-AF65-F5344CB8AC3E}">
        <p14:creationId xmlns:p14="http://schemas.microsoft.com/office/powerpoint/2010/main" val="3925552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4AEED-E7B7-C727-952B-79F7544C5D96}"/>
              </a:ext>
            </a:extLst>
          </p:cNvPr>
          <p:cNvSpPr>
            <a:spLocks noGrp="1"/>
          </p:cNvSpPr>
          <p:nvPr>
            <p:ph type="title"/>
          </p:nvPr>
        </p:nvSpPr>
        <p:spPr/>
        <p:txBody>
          <a:bodyPr/>
          <a:lstStyle/>
          <a:p>
            <a:r>
              <a:rPr lang="de-DE" dirty="0"/>
              <a:t>Solution 1 – </a:t>
            </a:r>
            <a:r>
              <a:rPr lang="de-DE" dirty="0" err="1"/>
              <a:t>Nearest</a:t>
            </a:r>
            <a:r>
              <a:rPr lang="de-DE" dirty="0"/>
              <a:t> </a:t>
            </a:r>
            <a:r>
              <a:rPr lang="de-DE" dirty="0" err="1"/>
              <a:t>neighbor</a:t>
            </a:r>
            <a:r>
              <a:rPr lang="de-DE" dirty="0"/>
              <a:t> </a:t>
            </a:r>
            <a:r>
              <a:rPr lang="de-DE" dirty="0" err="1"/>
              <a:t>cutoff</a:t>
            </a:r>
            <a:endParaRPr lang="en-US" dirty="0"/>
          </a:p>
        </p:txBody>
      </p:sp>
      <p:sp>
        <p:nvSpPr>
          <p:cNvPr id="3" name="Content Placeholder 2">
            <a:extLst>
              <a:ext uri="{FF2B5EF4-FFF2-40B4-BE49-F238E27FC236}">
                <a16:creationId xmlns:a16="http://schemas.microsoft.com/office/drawing/2014/main" id="{E1D93712-4A63-615F-4573-0462B0F178FA}"/>
              </a:ext>
            </a:extLst>
          </p:cNvPr>
          <p:cNvSpPr>
            <a:spLocks noGrp="1"/>
          </p:cNvSpPr>
          <p:nvPr>
            <p:ph idx="1"/>
          </p:nvPr>
        </p:nvSpPr>
        <p:spPr/>
        <p:txBody>
          <a:bodyPr/>
          <a:lstStyle/>
          <a:p>
            <a:r>
              <a:rPr lang="de-DE" dirty="0" err="1"/>
              <a:t>Only</a:t>
            </a:r>
            <a:r>
              <a:rPr lang="de-DE" dirty="0"/>
              <a:t> </a:t>
            </a:r>
            <a:r>
              <a:rPr lang="de-DE" dirty="0" err="1"/>
              <a:t>consider</a:t>
            </a:r>
            <a:r>
              <a:rPr lang="de-DE" dirty="0"/>
              <a:t> </a:t>
            </a:r>
            <a:r>
              <a:rPr lang="de-DE" dirty="0" err="1"/>
              <a:t>coupling</a:t>
            </a:r>
            <a:r>
              <a:rPr lang="de-DE" dirty="0"/>
              <a:t> </a:t>
            </a:r>
            <a:r>
              <a:rPr lang="de-DE" dirty="0" err="1"/>
              <a:t>between</a:t>
            </a:r>
            <a:r>
              <a:rPr lang="de-DE" dirty="0"/>
              <a:t> </a:t>
            </a:r>
            <a:r>
              <a:rPr lang="de-DE" dirty="0" err="1"/>
              <a:t>closes</a:t>
            </a:r>
            <a:r>
              <a:rPr lang="de-DE" dirty="0"/>
              <a:t> </a:t>
            </a:r>
            <a:r>
              <a:rPr lang="de-DE" dirty="0" err="1"/>
              <a:t>corrals</a:t>
            </a:r>
            <a:endParaRPr lang="de-DE" dirty="0"/>
          </a:p>
          <a:p>
            <a:r>
              <a:rPr lang="de-DE" dirty="0"/>
              <a:t>Further </a:t>
            </a:r>
            <a:r>
              <a:rPr lang="de-DE" dirty="0" err="1"/>
              <a:t>couplings</a:t>
            </a:r>
            <a:r>
              <a:rPr lang="de-DE" dirty="0"/>
              <a:t> </a:t>
            </a:r>
            <a:r>
              <a:rPr lang="de-DE" dirty="0" err="1"/>
              <a:t>negligibly</a:t>
            </a:r>
            <a:r>
              <a:rPr lang="de-DE" dirty="0"/>
              <a:t> </a:t>
            </a:r>
            <a:r>
              <a:rPr lang="de-DE" dirty="0" err="1"/>
              <a:t>small</a:t>
            </a:r>
            <a:r>
              <a:rPr lang="de-DE" dirty="0"/>
              <a:t> </a:t>
            </a:r>
            <a:r>
              <a:rPr lang="de-DE" dirty="0" err="1"/>
              <a:t>for</a:t>
            </a:r>
            <a:r>
              <a:rPr lang="de-DE" dirty="0"/>
              <a:t> </a:t>
            </a:r>
            <a:r>
              <a:rPr lang="de-DE" dirty="0" err="1"/>
              <a:t>geometric</a:t>
            </a:r>
            <a:r>
              <a:rPr lang="de-DE" dirty="0"/>
              <a:t> </a:t>
            </a:r>
            <a:r>
              <a:rPr lang="de-DE" dirty="0" err="1"/>
              <a:t>reasons</a:t>
            </a:r>
            <a:endParaRPr lang="en-US" dirty="0"/>
          </a:p>
        </p:txBody>
      </p:sp>
      <p:pic>
        <p:nvPicPr>
          <p:cNvPr id="4" name="Picture 3">
            <a:extLst>
              <a:ext uri="{FF2B5EF4-FFF2-40B4-BE49-F238E27FC236}">
                <a16:creationId xmlns:a16="http://schemas.microsoft.com/office/drawing/2014/main" id="{22F56077-5FA9-6B42-3CB4-E46BC2C0C5A4}"/>
              </a:ext>
            </a:extLst>
          </p:cNvPr>
          <p:cNvPicPr>
            <a:picLocks noChangeAspect="1"/>
          </p:cNvPicPr>
          <p:nvPr/>
        </p:nvPicPr>
        <p:blipFill>
          <a:blip r:embed="rId2"/>
          <a:stretch>
            <a:fillRect/>
          </a:stretch>
        </p:blipFill>
        <p:spPr>
          <a:xfrm>
            <a:off x="0" y="3206065"/>
            <a:ext cx="7275350" cy="3399104"/>
          </a:xfrm>
          <a:prstGeom prst="rect">
            <a:avLst/>
          </a:prstGeom>
        </p:spPr>
      </p:pic>
      <p:pic>
        <p:nvPicPr>
          <p:cNvPr id="5" name="Graphic 4">
            <a:extLst>
              <a:ext uri="{FF2B5EF4-FFF2-40B4-BE49-F238E27FC236}">
                <a16:creationId xmlns:a16="http://schemas.microsoft.com/office/drawing/2014/main" id="{80FC22AD-0124-8C26-BD55-CF7767F07B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12227" y="3025775"/>
            <a:ext cx="4114800" cy="3467100"/>
          </a:xfrm>
          <a:prstGeom prst="rect">
            <a:avLst/>
          </a:prstGeom>
        </p:spPr>
      </p:pic>
    </p:spTree>
    <p:extLst>
      <p:ext uri="{BB962C8B-B14F-4D97-AF65-F5344CB8AC3E}">
        <p14:creationId xmlns:p14="http://schemas.microsoft.com/office/powerpoint/2010/main" val="740322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EDB84-F250-0D4A-627E-2A2DAC32F677}"/>
              </a:ext>
            </a:extLst>
          </p:cNvPr>
          <p:cNvSpPr>
            <a:spLocks noGrp="1"/>
          </p:cNvSpPr>
          <p:nvPr>
            <p:ph type="title"/>
          </p:nvPr>
        </p:nvSpPr>
        <p:spPr/>
        <p:txBody>
          <a:bodyPr/>
          <a:lstStyle/>
          <a:p>
            <a:r>
              <a:rPr lang="de-DE" dirty="0"/>
              <a:t>Summary</a:t>
            </a:r>
            <a:endParaRPr lang="en-US" dirty="0"/>
          </a:p>
        </p:txBody>
      </p:sp>
      <p:sp>
        <p:nvSpPr>
          <p:cNvPr id="3" name="Content Placeholder 2">
            <a:extLst>
              <a:ext uri="{FF2B5EF4-FFF2-40B4-BE49-F238E27FC236}">
                <a16:creationId xmlns:a16="http://schemas.microsoft.com/office/drawing/2014/main" id="{74C870AC-E98E-FCDD-7A3D-D4DEA9AD92E8}"/>
              </a:ext>
            </a:extLst>
          </p:cNvPr>
          <p:cNvSpPr>
            <a:spLocks noGrp="1"/>
          </p:cNvSpPr>
          <p:nvPr>
            <p:ph idx="1"/>
          </p:nvPr>
        </p:nvSpPr>
        <p:spPr/>
        <p:txBody>
          <a:bodyPr/>
          <a:lstStyle/>
          <a:p>
            <a:r>
              <a:rPr lang="de-DE" b="1" dirty="0" err="1"/>
              <a:t>Nonmagnetic</a:t>
            </a:r>
            <a:r>
              <a:rPr lang="de-DE" b="1" dirty="0"/>
              <a:t> in-</a:t>
            </a:r>
            <a:r>
              <a:rPr lang="de-DE" b="1" dirty="0" err="1"/>
              <a:t>gap</a:t>
            </a:r>
            <a:r>
              <a:rPr lang="de-DE" b="1" dirty="0"/>
              <a:t> </a:t>
            </a:r>
            <a:r>
              <a:rPr lang="de-DE" b="1" dirty="0" err="1"/>
              <a:t>state</a:t>
            </a:r>
            <a:r>
              <a:rPr lang="de-DE" b="1" dirty="0"/>
              <a:t> </a:t>
            </a:r>
            <a:r>
              <a:rPr lang="de-DE" dirty="0"/>
              <a:t>on </a:t>
            </a:r>
            <a:r>
              <a:rPr lang="de-DE" dirty="0" err="1"/>
              <a:t>superconductors</a:t>
            </a:r>
            <a:r>
              <a:rPr lang="de-DE" dirty="0"/>
              <a:t>: </a:t>
            </a:r>
            <a:br>
              <a:rPr lang="de-DE" dirty="0"/>
            </a:br>
            <a:r>
              <a:rPr lang="de-DE" b="1" dirty="0"/>
              <a:t>Machida-Shibata </a:t>
            </a:r>
            <a:r>
              <a:rPr lang="de-DE" b="1" dirty="0" err="1"/>
              <a:t>state</a:t>
            </a:r>
            <a:endParaRPr lang="de-DE" b="1" dirty="0"/>
          </a:p>
          <a:p>
            <a:r>
              <a:rPr lang="de-DE" b="1" dirty="0" err="1"/>
              <a:t>Hybridizing</a:t>
            </a:r>
            <a:r>
              <a:rPr lang="de-DE" b="1" dirty="0"/>
              <a:t> </a:t>
            </a:r>
            <a:r>
              <a:rPr lang="de-DE" b="1" dirty="0" err="1"/>
              <a:t>lattices</a:t>
            </a:r>
            <a:r>
              <a:rPr lang="de-DE" b="1" dirty="0"/>
              <a:t> </a:t>
            </a:r>
            <a:r>
              <a:rPr lang="de-DE" b="1" dirty="0" err="1"/>
              <a:t>of</a:t>
            </a:r>
            <a:r>
              <a:rPr lang="de-DE" b="1" dirty="0"/>
              <a:t> Machida-Shibata </a:t>
            </a:r>
            <a:r>
              <a:rPr lang="de-DE" b="1" dirty="0" err="1"/>
              <a:t>states</a:t>
            </a:r>
            <a:r>
              <a:rPr lang="de-DE" dirty="0"/>
              <a:t> </a:t>
            </a:r>
            <a:r>
              <a:rPr lang="de-DE" dirty="0" err="1"/>
              <a:t>accommodates</a:t>
            </a:r>
            <a:r>
              <a:rPr lang="de-DE" dirty="0"/>
              <a:t> </a:t>
            </a:r>
            <a:r>
              <a:rPr lang="de-DE" b="1" dirty="0" err="1"/>
              <a:t>topological</a:t>
            </a:r>
            <a:r>
              <a:rPr lang="de-DE" b="1" dirty="0"/>
              <a:t> </a:t>
            </a:r>
            <a:r>
              <a:rPr lang="de-DE" b="1" dirty="0" err="1"/>
              <a:t>superconductor</a:t>
            </a:r>
            <a:r>
              <a:rPr lang="de-DE" dirty="0"/>
              <a:t>, </a:t>
            </a:r>
            <a:r>
              <a:rPr lang="de-DE" b="1" dirty="0" err="1"/>
              <a:t>class</a:t>
            </a:r>
            <a:r>
              <a:rPr lang="de-DE" b="1" dirty="0"/>
              <a:t> DIII</a:t>
            </a:r>
          </a:p>
          <a:p>
            <a:r>
              <a:rPr lang="de-DE" dirty="0"/>
              <a:t>Small </a:t>
            </a:r>
            <a:r>
              <a:rPr lang="de-DE" dirty="0" err="1"/>
              <a:t>spin</a:t>
            </a:r>
            <a:r>
              <a:rPr lang="de-DE" dirty="0"/>
              <a:t> </a:t>
            </a:r>
            <a:r>
              <a:rPr lang="de-DE" dirty="0" err="1"/>
              <a:t>orbit</a:t>
            </a:r>
            <a:r>
              <a:rPr lang="de-DE" dirty="0"/>
              <a:t> </a:t>
            </a:r>
            <a:r>
              <a:rPr lang="de-DE" dirty="0" err="1"/>
              <a:t>coupling</a:t>
            </a:r>
            <a:r>
              <a:rPr lang="de-DE" dirty="0"/>
              <a:t> </a:t>
            </a:r>
            <a:r>
              <a:rPr lang="de-DE" dirty="0" err="1"/>
              <a:t>creates</a:t>
            </a:r>
            <a:r>
              <a:rPr lang="de-DE" dirty="0"/>
              <a:t> </a:t>
            </a:r>
            <a:r>
              <a:rPr lang="de-DE" dirty="0" err="1"/>
              <a:t>topologically</a:t>
            </a:r>
            <a:r>
              <a:rPr lang="de-DE" dirty="0"/>
              <a:t> </a:t>
            </a:r>
            <a:r>
              <a:rPr lang="de-DE" dirty="0" err="1"/>
              <a:t>nontrivial</a:t>
            </a:r>
            <a:r>
              <a:rPr lang="de-DE" dirty="0"/>
              <a:t> </a:t>
            </a:r>
            <a:r>
              <a:rPr lang="de-DE" dirty="0" err="1"/>
              <a:t>phase</a:t>
            </a:r>
            <a:endParaRPr lang="de-DE" dirty="0"/>
          </a:p>
          <a:p>
            <a:r>
              <a:rPr lang="de-DE" b="1" dirty="0"/>
              <a:t>Kramers </a:t>
            </a:r>
            <a:r>
              <a:rPr lang="de-DE" b="1" dirty="0" err="1"/>
              <a:t>degenerate</a:t>
            </a:r>
            <a:r>
              <a:rPr lang="de-DE" b="1" dirty="0"/>
              <a:t> Majorana </a:t>
            </a:r>
            <a:r>
              <a:rPr lang="de-DE" b="1" dirty="0" err="1"/>
              <a:t>bound</a:t>
            </a:r>
            <a:r>
              <a:rPr lang="de-DE" b="1" dirty="0"/>
              <a:t> </a:t>
            </a:r>
            <a:r>
              <a:rPr lang="de-DE" b="1" dirty="0" err="1"/>
              <a:t>states</a:t>
            </a:r>
            <a:r>
              <a:rPr lang="de-DE" b="1" dirty="0"/>
              <a:t> </a:t>
            </a:r>
            <a:r>
              <a:rPr lang="de-DE" dirty="0"/>
              <a:t>(1D) and </a:t>
            </a:r>
            <a:r>
              <a:rPr lang="de-DE" dirty="0" err="1"/>
              <a:t>dispersive</a:t>
            </a:r>
            <a:r>
              <a:rPr lang="de-DE" dirty="0"/>
              <a:t> </a:t>
            </a:r>
            <a:r>
              <a:rPr lang="de-DE" b="1" dirty="0"/>
              <a:t>chiral Majorana </a:t>
            </a:r>
            <a:r>
              <a:rPr lang="de-DE" b="1" dirty="0" err="1"/>
              <a:t>edge</a:t>
            </a:r>
            <a:r>
              <a:rPr lang="de-DE" b="1" dirty="0"/>
              <a:t> </a:t>
            </a:r>
            <a:r>
              <a:rPr lang="de-DE" b="1" dirty="0" err="1"/>
              <a:t>channels</a:t>
            </a:r>
            <a:r>
              <a:rPr lang="de-DE" b="1" dirty="0"/>
              <a:t> </a:t>
            </a:r>
            <a:r>
              <a:rPr lang="de-DE" dirty="0"/>
              <a:t>(2D)</a:t>
            </a:r>
          </a:p>
          <a:p>
            <a:r>
              <a:rPr lang="de-DE" dirty="0"/>
              <a:t>Exact </a:t>
            </a:r>
            <a:r>
              <a:rPr lang="de-DE" dirty="0" err="1"/>
              <a:t>compensation</a:t>
            </a:r>
            <a:r>
              <a:rPr lang="de-DE" dirty="0"/>
              <a:t> </a:t>
            </a:r>
            <a:r>
              <a:rPr lang="de-DE" dirty="0" err="1"/>
              <a:t>of</a:t>
            </a:r>
            <a:r>
              <a:rPr lang="de-DE" dirty="0"/>
              <a:t> </a:t>
            </a:r>
            <a:r>
              <a:rPr lang="de-DE" dirty="0" err="1"/>
              <a:t>singlet</a:t>
            </a:r>
            <a:r>
              <a:rPr lang="de-DE" dirty="0"/>
              <a:t> and </a:t>
            </a:r>
            <a:r>
              <a:rPr lang="de-DE" dirty="0" err="1"/>
              <a:t>triplet</a:t>
            </a:r>
            <a:r>
              <a:rPr lang="de-DE" dirty="0"/>
              <a:t> </a:t>
            </a:r>
            <a:r>
              <a:rPr lang="de-DE" dirty="0" err="1"/>
              <a:t>superconductivity</a:t>
            </a:r>
            <a:r>
              <a:rPr lang="de-DE" dirty="0"/>
              <a:t> in </a:t>
            </a:r>
            <a:r>
              <a:rPr lang="de-DE" dirty="0" err="1"/>
              <a:t>parts</a:t>
            </a:r>
            <a:r>
              <a:rPr lang="de-DE" dirty="0"/>
              <a:t> </a:t>
            </a:r>
            <a:r>
              <a:rPr lang="de-DE" dirty="0" err="1"/>
              <a:t>of</a:t>
            </a:r>
            <a:r>
              <a:rPr lang="de-DE" dirty="0"/>
              <a:t> </a:t>
            </a:r>
            <a:r>
              <a:rPr lang="de-DE" dirty="0" err="1"/>
              <a:t>the</a:t>
            </a:r>
            <a:r>
              <a:rPr lang="de-DE" dirty="0"/>
              <a:t> </a:t>
            </a:r>
            <a:r>
              <a:rPr lang="de-DE" dirty="0" err="1"/>
              <a:t>Brillouin</a:t>
            </a:r>
            <a:r>
              <a:rPr lang="de-DE" dirty="0"/>
              <a:t> </a:t>
            </a:r>
            <a:r>
              <a:rPr lang="de-DE" dirty="0" err="1"/>
              <a:t>zone</a:t>
            </a:r>
            <a:endParaRPr lang="de-DE" dirty="0"/>
          </a:p>
          <a:p>
            <a:endParaRPr lang="en-US" dirty="0"/>
          </a:p>
        </p:txBody>
      </p:sp>
    </p:spTree>
    <p:extLst>
      <p:ext uri="{BB962C8B-B14F-4D97-AF65-F5344CB8AC3E}">
        <p14:creationId xmlns:p14="http://schemas.microsoft.com/office/powerpoint/2010/main" val="357543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024DB-90D1-CDA3-C74B-3C51959280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FEF346-3A8F-205F-7DD7-1B891663F208}"/>
              </a:ext>
            </a:extLst>
          </p:cNvPr>
          <p:cNvSpPr>
            <a:spLocks noGrp="1"/>
          </p:cNvSpPr>
          <p:nvPr>
            <p:ph type="title"/>
          </p:nvPr>
        </p:nvSpPr>
        <p:spPr/>
        <p:txBody>
          <a:bodyPr/>
          <a:lstStyle/>
          <a:p>
            <a:r>
              <a:rPr lang="de-DE" dirty="0"/>
              <a:t>1D </a:t>
            </a:r>
            <a:r>
              <a:rPr lang="de-DE" dirty="0" err="1"/>
              <a:t>topological</a:t>
            </a:r>
            <a:r>
              <a:rPr lang="de-DE" dirty="0"/>
              <a:t> </a:t>
            </a:r>
            <a:r>
              <a:rPr lang="de-DE" dirty="0" err="1"/>
              <a:t>phase</a:t>
            </a:r>
            <a:r>
              <a:rPr lang="de-DE" dirty="0"/>
              <a:t> </a:t>
            </a:r>
            <a:r>
              <a:rPr lang="de-DE" dirty="0" err="1"/>
              <a:t>diagram</a:t>
            </a:r>
            <a:endParaRPr lang="en-US" dirty="0"/>
          </a:p>
        </p:txBody>
      </p:sp>
      <p:pic>
        <p:nvPicPr>
          <p:cNvPr id="42" name="Picture 41">
            <a:extLst>
              <a:ext uri="{FF2B5EF4-FFF2-40B4-BE49-F238E27FC236}">
                <a16:creationId xmlns:a16="http://schemas.microsoft.com/office/drawing/2014/main" id="{1BB89D8F-E31E-8619-6D77-FDFEE0E9CCCF}"/>
              </a:ext>
            </a:extLst>
          </p:cNvPr>
          <p:cNvPicPr>
            <a:picLocks noChangeAspect="1"/>
          </p:cNvPicPr>
          <p:nvPr/>
        </p:nvPicPr>
        <p:blipFill>
          <a:blip r:embed="rId2"/>
          <a:stretch>
            <a:fillRect/>
          </a:stretch>
        </p:blipFill>
        <p:spPr>
          <a:xfrm>
            <a:off x="6239334" y="1592756"/>
            <a:ext cx="5019269" cy="4920073"/>
          </a:xfrm>
          <a:prstGeom prst="rect">
            <a:avLst/>
          </a:prstGeom>
        </p:spPr>
      </p:pic>
      <p:pic>
        <p:nvPicPr>
          <p:cNvPr id="44" name="Picture 43">
            <a:extLst>
              <a:ext uri="{FF2B5EF4-FFF2-40B4-BE49-F238E27FC236}">
                <a16:creationId xmlns:a16="http://schemas.microsoft.com/office/drawing/2014/main" id="{898F7626-2A36-EB2A-0AED-82676FFC72A6}"/>
              </a:ext>
            </a:extLst>
          </p:cNvPr>
          <p:cNvPicPr>
            <a:picLocks noChangeAspect="1"/>
          </p:cNvPicPr>
          <p:nvPr/>
        </p:nvPicPr>
        <p:blipFill>
          <a:blip r:embed="rId3"/>
          <a:stretch>
            <a:fillRect/>
          </a:stretch>
        </p:blipFill>
        <p:spPr>
          <a:xfrm>
            <a:off x="1220066" y="1592756"/>
            <a:ext cx="5019268" cy="4804066"/>
          </a:xfrm>
          <a:prstGeom prst="rect">
            <a:avLst/>
          </a:prstGeom>
        </p:spPr>
      </p:pic>
    </p:spTree>
    <p:extLst>
      <p:ext uri="{BB962C8B-B14F-4D97-AF65-F5344CB8AC3E}">
        <p14:creationId xmlns:p14="http://schemas.microsoft.com/office/powerpoint/2010/main" val="2185387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F941D-B436-8C87-38FD-C5F49D5A793A}"/>
              </a:ext>
            </a:extLst>
          </p:cNvPr>
          <p:cNvSpPr>
            <a:spLocks noGrp="1"/>
          </p:cNvSpPr>
          <p:nvPr>
            <p:ph type="title"/>
          </p:nvPr>
        </p:nvSpPr>
        <p:spPr/>
        <p:txBody>
          <a:bodyPr/>
          <a:lstStyle/>
          <a:p>
            <a:r>
              <a:rPr lang="de-DE" dirty="0"/>
              <a:t>Majorana </a:t>
            </a:r>
            <a:r>
              <a:rPr lang="de-DE" dirty="0" err="1"/>
              <a:t>bound</a:t>
            </a:r>
            <a:r>
              <a:rPr lang="de-DE" dirty="0"/>
              <a:t> </a:t>
            </a:r>
            <a:r>
              <a:rPr lang="de-DE" dirty="0" err="1"/>
              <a:t>states</a:t>
            </a:r>
            <a:endParaRPr lang="en-US" dirty="0"/>
          </a:p>
        </p:txBody>
      </p:sp>
      <p:pic>
        <p:nvPicPr>
          <p:cNvPr id="48" name="Picture 47">
            <a:extLst>
              <a:ext uri="{FF2B5EF4-FFF2-40B4-BE49-F238E27FC236}">
                <a16:creationId xmlns:a16="http://schemas.microsoft.com/office/drawing/2014/main" id="{38E8CA70-BD6A-55C6-9732-5D13BD6537C5}"/>
              </a:ext>
            </a:extLst>
          </p:cNvPr>
          <p:cNvPicPr>
            <a:picLocks noChangeAspect="1"/>
          </p:cNvPicPr>
          <p:nvPr/>
        </p:nvPicPr>
        <p:blipFill>
          <a:blip r:embed="rId3"/>
          <a:stretch>
            <a:fillRect/>
          </a:stretch>
        </p:blipFill>
        <p:spPr>
          <a:xfrm>
            <a:off x="6452596" y="1863132"/>
            <a:ext cx="5146138" cy="3333877"/>
          </a:xfrm>
          <a:prstGeom prst="rect">
            <a:avLst/>
          </a:prstGeom>
        </p:spPr>
      </p:pic>
      <p:pic>
        <p:nvPicPr>
          <p:cNvPr id="5" name="Graphic 4">
            <a:extLst>
              <a:ext uri="{FF2B5EF4-FFF2-40B4-BE49-F238E27FC236}">
                <a16:creationId xmlns:a16="http://schemas.microsoft.com/office/drawing/2014/main" id="{1D6B3B41-C2DD-7D39-B247-CD5297C712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13021" y="4994868"/>
            <a:ext cx="3362858" cy="983048"/>
          </a:xfrm>
          <a:prstGeom prst="rect">
            <a:avLst/>
          </a:prstGeom>
        </p:spPr>
      </p:pic>
      <p:pic>
        <p:nvPicPr>
          <p:cNvPr id="6" name="Picture 5">
            <a:extLst>
              <a:ext uri="{FF2B5EF4-FFF2-40B4-BE49-F238E27FC236}">
                <a16:creationId xmlns:a16="http://schemas.microsoft.com/office/drawing/2014/main" id="{335FDD72-BDDA-6898-78AC-F5B84F2C82F9}"/>
              </a:ext>
            </a:extLst>
          </p:cNvPr>
          <p:cNvPicPr>
            <a:picLocks noChangeAspect="1"/>
          </p:cNvPicPr>
          <p:nvPr/>
        </p:nvPicPr>
        <p:blipFill>
          <a:blip r:embed="rId6"/>
          <a:stretch>
            <a:fillRect/>
          </a:stretch>
        </p:blipFill>
        <p:spPr>
          <a:xfrm>
            <a:off x="612721" y="1957247"/>
            <a:ext cx="5537522" cy="3123032"/>
          </a:xfrm>
          <a:prstGeom prst="rect">
            <a:avLst/>
          </a:prstGeom>
        </p:spPr>
      </p:pic>
      <p:sp>
        <p:nvSpPr>
          <p:cNvPr id="8" name="TextBox 7">
            <a:extLst>
              <a:ext uri="{FF2B5EF4-FFF2-40B4-BE49-F238E27FC236}">
                <a16:creationId xmlns:a16="http://schemas.microsoft.com/office/drawing/2014/main" id="{FEB89D73-2156-0A7D-CDB6-B126B51B52B0}"/>
              </a:ext>
            </a:extLst>
          </p:cNvPr>
          <p:cNvSpPr txBox="1"/>
          <p:nvPr/>
        </p:nvSpPr>
        <p:spPr>
          <a:xfrm>
            <a:off x="559371" y="6308209"/>
            <a:ext cx="8835079" cy="369332"/>
          </a:xfrm>
          <a:prstGeom prst="rect">
            <a:avLst/>
          </a:prstGeom>
          <a:noFill/>
        </p:spPr>
        <p:txBody>
          <a:bodyPr wrap="square">
            <a:spAutoFit/>
          </a:bodyPr>
          <a:lstStyle/>
          <a:p>
            <a:r>
              <a:rPr lang="en-US" dirty="0"/>
              <a:t> C.-H. Hsu, P. Stano, J. </a:t>
            </a:r>
            <a:r>
              <a:rPr lang="en-US" dirty="0" err="1"/>
              <a:t>Klinovaja</a:t>
            </a:r>
            <a:r>
              <a:rPr lang="en-US" dirty="0"/>
              <a:t>, and D. Loss, Phys. Rev. Lett. 121, 196801 (2018)</a:t>
            </a:r>
          </a:p>
        </p:txBody>
      </p:sp>
      <p:sp>
        <p:nvSpPr>
          <p:cNvPr id="9" name="TextBox 8">
            <a:extLst>
              <a:ext uri="{FF2B5EF4-FFF2-40B4-BE49-F238E27FC236}">
                <a16:creationId xmlns:a16="http://schemas.microsoft.com/office/drawing/2014/main" id="{23E5739E-3CAB-EAE1-24EC-CAAA69C8AF18}"/>
              </a:ext>
            </a:extLst>
          </p:cNvPr>
          <p:cNvSpPr txBox="1"/>
          <p:nvPr/>
        </p:nvSpPr>
        <p:spPr>
          <a:xfrm>
            <a:off x="4879396" y="5080279"/>
            <a:ext cx="2844048" cy="646331"/>
          </a:xfrm>
          <a:prstGeom prst="rect">
            <a:avLst/>
          </a:prstGeom>
          <a:noFill/>
        </p:spPr>
        <p:txBody>
          <a:bodyPr wrap="none" rtlCol="0">
            <a:spAutoFit/>
          </a:bodyPr>
          <a:lstStyle/>
          <a:p>
            <a:r>
              <a:rPr lang="de-DE" dirty="0"/>
              <a:t>2x Kramers </a:t>
            </a:r>
            <a:r>
              <a:rPr lang="de-DE" dirty="0" err="1"/>
              <a:t>degenerate</a:t>
            </a:r>
            <a:br>
              <a:rPr lang="de-DE" dirty="0"/>
            </a:br>
            <a:r>
              <a:rPr lang="de-DE" dirty="0"/>
              <a:t>Majorana </a:t>
            </a:r>
            <a:r>
              <a:rPr lang="de-DE" dirty="0" err="1"/>
              <a:t>boundary</a:t>
            </a:r>
            <a:r>
              <a:rPr lang="de-DE" dirty="0"/>
              <a:t> </a:t>
            </a:r>
            <a:r>
              <a:rPr lang="de-DE" dirty="0" err="1"/>
              <a:t>modes</a:t>
            </a:r>
            <a:endParaRPr lang="en-US" dirty="0"/>
          </a:p>
        </p:txBody>
      </p:sp>
      <p:sp>
        <p:nvSpPr>
          <p:cNvPr id="10" name="TextBox 9">
            <a:extLst>
              <a:ext uri="{FF2B5EF4-FFF2-40B4-BE49-F238E27FC236}">
                <a16:creationId xmlns:a16="http://schemas.microsoft.com/office/drawing/2014/main" id="{1ADEEDAE-921E-97F4-FA45-2633E094726C}"/>
              </a:ext>
            </a:extLst>
          </p:cNvPr>
          <p:cNvSpPr txBox="1"/>
          <p:nvPr/>
        </p:nvSpPr>
        <p:spPr>
          <a:xfrm>
            <a:off x="612721" y="6041910"/>
            <a:ext cx="6099242" cy="369332"/>
          </a:xfrm>
          <a:prstGeom prst="rect">
            <a:avLst/>
          </a:prstGeom>
          <a:noFill/>
        </p:spPr>
        <p:txBody>
          <a:bodyPr wrap="square">
            <a:spAutoFit/>
          </a:bodyPr>
          <a:lstStyle/>
          <a:p>
            <a:r>
              <a:rPr lang="de-DE" dirty="0" err="1"/>
              <a:t>Ardonne</a:t>
            </a:r>
            <a:r>
              <a:rPr lang="de-DE" dirty="0"/>
              <a:t>, </a:t>
            </a:r>
            <a:r>
              <a:rPr lang="de-DE" dirty="0" err="1"/>
              <a:t>Budich</a:t>
            </a:r>
            <a:r>
              <a:rPr lang="de-DE" dirty="0"/>
              <a:t> </a:t>
            </a:r>
            <a:r>
              <a:rPr lang="de-DE" dirty="0">
                <a:hlinkClick r:id="rId7"/>
              </a:rPr>
              <a:t>Phys. Rev. </a:t>
            </a:r>
            <a:r>
              <a:rPr lang="de-DE" b="1" dirty="0">
                <a:hlinkClick r:id="rId7"/>
              </a:rPr>
              <a:t>B</a:t>
            </a:r>
            <a:r>
              <a:rPr lang="de-DE" dirty="0">
                <a:hlinkClick r:id="rId7"/>
              </a:rPr>
              <a:t> 88, 134523 (2013)</a:t>
            </a:r>
            <a:endParaRPr lang="de-DE" dirty="0"/>
          </a:p>
        </p:txBody>
      </p:sp>
    </p:spTree>
    <p:extLst>
      <p:ext uri="{BB962C8B-B14F-4D97-AF65-F5344CB8AC3E}">
        <p14:creationId xmlns:p14="http://schemas.microsoft.com/office/powerpoint/2010/main" val="1851125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7BE34-64D7-9AF1-2242-74258B497E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1B1274-101E-2926-4758-43683782B9F5}"/>
              </a:ext>
            </a:extLst>
          </p:cNvPr>
          <p:cNvSpPr>
            <a:spLocks noGrp="1"/>
          </p:cNvSpPr>
          <p:nvPr>
            <p:ph type="title"/>
          </p:nvPr>
        </p:nvSpPr>
        <p:spPr/>
        <p:txBody>
          <a:bodyPr/>
          <a:lstStyle/>
          <a:p>
            <a:r>
              <a:rPr lang="de-DE" dirty="0"/>
              <a:t>2D </a:t>
            </a:r>
            <a:r>
              <a:rPr lang="de-DE" dirty="0" err="1"/>
              <a:t>topological</a:t>
            </a:r>
            <a:r>
              <a:rPr lang="de-DE" dirty="0"/>
              <a:t> </a:t>
            </a:r>
            <a:r>
              <a:rPr lang="de-DE" dirty="0" err="1"/>
              <a:t>phase</a:t>
            </a:r>
            <a:r>
              <a:rPr lang="de-DE" dirty="0"/>
              <a:t> </a:t>
            </a:r>
            <a:r>
              <a:rPr lang="de-DE" dirty="0" err="1"/>
              <a:t>diagram</a:t>
            </a:r>
            <a:endParaRPr lang="en-US" dirty="0"/>
          </a:p>
        </p:txBody>
      </p:sp>
      <p:pic>
        <p:nvPicPr>
          <p:cNvPr id="56" name="Picture 55">
            <a:extLst>
              <a:ext uri="{FF2B5EF4-FFF2-40B4-BE49-F238E27FC236}">
                <a16:creationId xmlns:a16="http://schemas.microsoft.com/office/drawing/2014/main" id="{73EEAE07-45D9-1F90-377A-F0F858588320}"/>
              </a:ext>
            </a:extLst>
          </p:cNvPr>
          <p:cNvPicPr>
            <a:picLocks noChangeAspect="1"/>
          </p:cNvPicPr>
          <p:nvPr/>
        </p:nvPicPr>
        <p:blipFill>
          <a:blip r:embed="rId2"/>
          <a:stretch>
            <a:fillRect/>
          </a:stretch>
        </p:blipFill>
        <p:spPr>
          <a:xfrm>
            <a:off x="6340475" y="1527868"/>
            <a:ext cx="4873625" cy="4649095"/>
          </a:xfrm>
          <a:prstGeom prst="rect">
            <a:avLst/>
          </a:prstGeom>
        </p:spPr>
      </p:pic>
      <p:pic>
        <p:nvPicPr>
          <p:cNvPr id="58" name="Picture 57">
            <a:extLst>
              <a:ext uri="{FF2B5EF4-FFF2-40B4-BE49-F238E27FC236}">
                <a16:creationId xmlns:a16="http://schemas.microsoft.com/office/drawing/2014/main" id="{73F74798-D6ED-55A9-985B-AE269026EFF4}"/>
              </a:ext>
            </a:extLst>
          </p:cNvPr>
          <p:cNvPicPr>
            <a:picLocks noChangeAspect="1"/>
          </p:cNvPicPr>
          <p:nvPr/>
        </p:nvPicPr>
        <p:blipFill>
          <a:blip r:embed="rId3"/>
          <a:stretch>
            <a:fillRect/>
          </a:stretch>
        </p:blipFill>
        <p:spPr>
          <a:xfrm>
            <a:off x="977900" y="1659731"/>
            <a:ext cx="4568419" cy="4517232"/>
          </a:xfrm>
          <a:prstGeom prst="rect">
            <a:avLst/>
          </a:prstGeom>
        </p:spPr>
      </p:pic>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418A42E4-456E-1B94-92DF-AFDEB441CDB5}"/>
                  </a:ext>
                </a:extLst>
              </p:cNvPr>
              <p:cNvSpPr txBox="1"/>
              <p:nvPr/>
            </p:nvSpPr>
            <p:spPr>
              <a:xfrm>
                <a:off x="1295400" y="6308209"/>
                <a:ext cx="5087739" cy="369332"/>
              </a:xfrm>
              <a:prstGeom prst="rect">
                <a:avLst/>
              </a:prstGeom>
              <a:noFill/>
            </p:spPr>
            <p:txBody>
              <a:bodyPr wrap="none" rtlCol="0">
                <a:spAutoFit/>
              </a:bodyPr>
              <a:lstStyle/>
              <a:p>
                <a:r>
                  <a:rPr lang="de-DE" dirty="0" err="1"/>
                  <a:t>distance</a:t>
                </a:r>
                <a:r>
                  <a:rPr lang="de-DE" dirty="0"/>
                  <a:t> </a:t>
                </a:r>
                <a:r>
                  <a:rPr lang="de-DE" dirty="0" err="1"/>
                  <a:t>of</a:t>
                </a:r>
                <a:r>
                  <a:rPr lang="de-DE" dirty="0"/>
                  <a:t> </a:t>
                </a:r>
                <a:r>
                  <a:rPr lang="de-DE" dirty="0" err="1"/>
                  <a:t>impurities</a:t>
                </a:r>
                <a:r>
                  <a:rPr lang="de-DE" dirty="0"/>
                  <a:t> </a:t>
                </a:r>
                <a14:m>
                  <m:oMath xmlns:m="http://schemas.openxmlformats.org/officeDocument/2006/math">
                    <m:r>
                      <a:rPr lang="de-DE" b="0" i="1" smtClean="0">
                        <a:latin typeface="Cambria Math" panose="02040503050406030204" pitchFamily="18" charset="0"/>
                      </a:rPr>
                      <m:t>𝑎</m:t>
                    </m:r>
                  </m:oMath>
                </a14:m>
                <a:r>
                  <a:rPr lang="de-DE" dirty="0"/>
                  <a:t> and Fermi </a:t>
                </a:r>
                <a:r>
                  <a:rPr lang="de-DE" dirty="0" err="1"/>
                  <a:t>wave</a:t>
                </a:r>
                <a:r>
                  <a:rPr lang="de-DE" dirty="0"/>
                  <a:t> </a:t>
                </a:r>
                <a:r>
                  <a:rPr lang="de-DE" dirty="0" err="1"/>
                  <a:t>vector</a:t>
                </a:r>
                <a:r>
                  <a:rPr lang="de-DE" dirty="0"/>
                  <a:t>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𝑘</m:t>
                        </m:r>
                      </m:e>
                      <m:sub>
                        <m:r>
                          <a:rPr lang="de-DE" b="0" i="1" smtClean="0">
                            <a:latin typeface="Cambria Math" panose="02040503050406030204" pitchFamily="18" charset="0"/>
                          </a:rPr>
                          <m:t>𝐹</m:t>
                        </m:r>
                      </m:sub>
                    </m:sSub>
                  </m:oMath>
                </a14:m>
                <a:endParaRPr lang="en-US" dirty="0"/>
              </a:p>
            </p:txBody>
          </p:sp>
        </mc:Choice>
        <mc:Fallback>
          <p:sp>
            <p:nvSpPr>
              <p:cNvPr id="4" name="TextBox 3">
                <a:extLst>
                  <a:ext uri="{FF2B5EF4-FFF2-40B4-BE49-F238E27FC236}">
                    <a16:creationId xmlns:a16="http://schemas.microsoft.com/office/drawing/2014/main" id="{418A42E4-456E-1B94-92DF-AFDEB441CDB5}"/>
                  </a:ext>
                </a:extLst>
              </p:cNvPr>
              <p:cNvSpPr txBox="1">
                <a:spLocks noRot="1" noChangeAspect="1" noMove="1" noResize="1" noEditPoints="1" noAdjustHandles="1" noChangeArrowheads="1" noChangeShapeType="1" noTextEdit="1"/>
              </p:cNvSpPr>
              <p:nvPr/>
            </p:nvSpPr>
            <p:spPr>
              <a:xfrm>
                <a:off x="1295400" y="6308209"/>
                <a:ext cx="5087739" cy="369332"/>
              </a:xfrm>
              <a:prstGeom prst="rect">
                <a:avLst/>
              </a:prstGeom>
              <a:blipFill>
                <a:blip r:embed="rId4"/>
                <a:stretch>
                  <a:fillRect l="-1079" t="-8333" b="-28333"/>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893624F7-7C8D-F3B2-8026-830D97E1E32E}"/>
              </a:ext>
            </a:extLst>
          </p:cNvPr>
          <p:cNvSpPr txBox="1"/>
          <p:nvPr/>
        </p:nvSpPr>
        <p:spPr>
          <a:xfrm>
            <a:off x="7511924" y="6308209"/>
            <a:ext cx="2961067" cy="369332"/>
          </a:xfrm>
          <a:prstGeom prst="rect">
            <a:avLst/>
          </a:prstGeom>
          <a:noFill/>
        </p:spPr>
        <p:txBody>
          <a:bodyPr wrap="none" rtlCol="0">
            <a:spAutoFit/>
          </a:bodyPr>
          <a:lstStyle/>
          <a:p>
            <a:r>
              <a:rPr lang="de-DE" dirty="0" err="1"/>
              <a:t>effective</a:t>
            </a:r>
            <a:r>
              <a:rPr lang="de-DE" dirty="0"/>
              <a:t> </a:t>
            </a:r>
            <a:r>
              <a:rPr lang="de-DE" dirty="0" err="1"/>
              <a:t>spin</a:t>
            </a:r>
            <a:r>
              <a:rPr lang="de-DE" dirty="0"/>
              <a:t>-orbit </a:t>
            </a:r>
            <a:r>
              <a:rPr lang="de-DE" dirty="0" err="1"/>
              <a:t>coupling</a:t>
            </a:r>
            <a:endParaRPr lang="en-US" dirty="0"/>
          </a:p>
        </p:txBody>
      </p:sp>
    </p:spTree>
    <p:extLst>
      <p:ext uri="{BB962C8B-B14F-4D97-AF65-F5344CB8AC3E}">
        <p14:creationId xmlns:p14="http://schemas.microsoft.com/office/powerpoint/2010/main" val="4098958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21D74-87F7-AD63-062F-18DFB308E31A}"/>
              </a:ext>
            </a:extLst>
          </p:cNvPr>
          <p:cNvSpPr>
            <a:spLocks noGrp="1"/>
          </p:cNvSpPr>
          <p:nvPr>
            <p:ph type="title"/>
          </p:nvPr>
        </p:nvSpPr>
        <p:spPr/>
        <p:txBody>
          <a:bodyPr/>
          <a:lstStyle/>
          <a:p>
            <a:r>
              <a:rPr lang="de-DE" dirty="0"/>
              <a:t>Chiral Majorana </a:t>
            </a:r>
            <a:r>
              <a:rPr lang="de-DE" dirty="0" err="1"/>
              <a:t>edge</a:t>
            </a:r>
            <a:r>
              <a:rPr lang="de-DE" dirty="0"/>
              <a:t> </a:t>
            </a:r>
            <a:r>
              <a:rPr lang="de-DE" dirty="0" err="1"/>
              <a:t>channels</a:t>
            </a:r>
            <a:endParaRPr lang="en-US" dirty="0"/>
          </a:p>
        </p:txBody>
      </p:sp>
      <p:pic>
        <p:nvPicPr>
          <p:cNvPr id="50" name="Content Placeholder 49">
            <a:extLst>
              <a:ext uri="{FF2B5EF4-FFF2-40B4-BE49-F238E27FC236}">
                <a16:creationId xmlns:a16="http://schemas.microsoft.com/office/drawing/2014/main" id="{AFBF853F-92AF-124F-B610-0B00520F39BC}"/>
              </a:ext>
            </a:extLst>
          </p:cNvPr>
          <p:cNvPicPr>
            <a:picLocks noGrp="1" noChangeAspect="1"/>
          </p:cNvPicPr>
          <p:nvPr>
            <p:ph idx="1"/>
          </p:nvPr>
        </p:nvPicPr>
        <p:blipFill>
          <a:blip r:embed="rId2"/>
          <a:stretch>
            <a:fillRect/>
          </a:stretch>
        </p:blipFill>
        <p:spPr>
          <a:xfrm>
            <a:off x="748530" y="1690688"/>
            <a:ext cx="7638246" cy="4643487"/>
          </a:xfrm>
          <a:prstGeom prst="rect">
            <a:avLst/>
          </a:prstGeom>
        </p:spPr>
      </p:pic>
      <p:pic>
        <p:nvPicPr>
          <p:cNvPr id="5" name="Graphic 4">
            <a:extLst>
              <a:ext uri="{FF2B5EF4-FFF2-40B4-BE49-F238E27FC236}">
                <a16:creationId xmlns:a16="http://schemas.microsoft.com/office/drawing/2014/main" id="{0D9ACBEE-A558-752B-4AE0-E6208A9356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8061325" y="3001207"/>
            <a:ext cx="4587875" cy="1760464"/>
          </a:xfrm>
          <a:prstGeom prst="rect">
            <a:avLst/>
          </a:prstGeom>
        </p:spPr>
      </p:pic>
    </p:spTree>
    <p:extLst>
      <p:ext uri="{BB962C8B-B14F-4D97-AF65-F5344CB8AC3E}">
        <p14:creationId xmlns:p14="http://schemas.microsoft.com/office/powerpoint/2010/main" val="3636220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233E1-CACF-F27F-3DDF-B91EFC00D8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495BF1-76FA-3AFB-04E3-4863D27B712C}"/>
              </a:ext>
            </a:extLst>
          </p:cNvPr>
          <p:cNvSpPr>
            <a:spLocks noGrp="1"/>
          </p:cNvSpPr>
          <p:nvPr>
            <p:ph type="title"/>
          </p:nvPr>
        </p:nvSpPr>
        <p:spPr/>
        <p:txBody>
          <a:bodyPr/>
          <a:lstStyle/>
          <a:p>
            <a:r>
              <a:rPr lang="de-DE" dirty="0"/>
              <a:t>Solution 2 – </a:t>
            </a:r>
            <a:br>
              <a:rPr lang="de-DE" dirty="0"/>
            </a:br>
            <a:r>
              <a:rPr lang="de-DE" dirty="0" err="1"/>
              <a:t>suppress</a:t>
            </a:r>
            <a:r>
              <a:rPr lang="de-DE" dirty="0"/>
              <a:t> </a:t>
            </a:r>
            <a:r>
              <a:rPr lang="de-DE" dirty="0" err="1"/>
              <a:t>singlet</a:t>
            </a:r>
            <a:r>
              <a:rPr lang="de-DE" dirty="0"/>
              <a:t> </a:t>
            </a:r>
            <a:r>
              <a:rPr lang="de-DE" dirty="0" err="1"/>
              <a:t>superconductivity</a:t>
            </a:r>
            <a:endParaRPr lang="en-US" dirty="0"/>
          </a:p>
        </p:txBody>
      </p:sp>
      <p:pic>
        <p:nvPicPr>
          <p:cNvPr id="54" name="Content Placeholder 53">
            <a:extLst>
              <a:ext uri="{FF2B5EF4-FFF2-40B4-BE49-F238E27FC236}">
                <a16:creationId xmlns:a16="http://schemas.microsoft.com/office/drawing/2014/main" id="{CABCAF4B-E076-C406-80A5-D2671F42C930}"/>
              </a:ext>
            </a:extLst>
          </p:cNvPr>
          <p:cNvPicPr>
            <a:picLocks noGrp="1" noChangeAspect="1"/>
          </p:cNvPicPr>
          <p:nvPr>
            <p:ph idx="1"/>
          </p:nvPr>
        </p:nvPicPr>
        <p:blipFill>
          <a:blip r:embed="rId2"/>
          <a:stretch>
            <a:fillRect/>
          </a:stretch>
        </p:blipFill>
        <p:spPr>
          <a:xfrm>
            <a:off x="6292836" y="2128549"/>
            <a:ext cx="5632463" cy="4729451"/>
          </a:xfrm>
          <a:prstGeom prst="rect">
            <a:avLst/>
          </a:prstGeom>
        </p:spPr>
      </p:pic>
      <p:pic>
        <p:nvPicPr>
          <p:cNvPr id="4" name="Picture 3">
            <a:extLst>
              <a:ext uri="{FF2B5EF4-FFF2-40B4-BE49-F238E27FC236}">
                <a16:creationId xmlns:a16="http://schemas.microsoft.com/office/drawing/2014/main" id="{7F6E90E4-EE4C-879D-1986-26918C69840C}"/>
              </a:ext>
            </a:extLst>
          </p:cNvPr>
          <p:cNvPicPr>
            <a:picLocks noChangeAspect="1"/>
          </p:cNvPicPr>
          <p:nvPr/>
        </p:nvPicPr>
        <p:blipFill>
          <a:blip r:embed="rId3"/>
          <a:srcRect r="50320"/>
          <a:stretch/>
        </p:blipFill>
        <p:spPr>
          <a:xfrm>
            <a:off x="970966" y="2099562"/>
            <a:ext cx="3126566" cy="934575"/>
          </a:xfrm>
          <a:prstGeom prst="rect">
            <a:avLst/>
          </a:prstGeom>
        </p:spPr>
      </p:pic>
      <p:pic>
        <p:nvPicPr>
          <p:cNvPr id="5" name="Picture 4">
            <a:extLst>
              <a:ext uri="{FF2B5EF4-FFF2-40B4-BE49-F238E27FC236}">
                <a16:creationId xmlns:a16="http://schemas.microsoft.com/office/drawing/2014/main" id="{4FE649FA-E382-135B-8A07-A8B48F732DD0}"/>
              </a:ext>
            </a:extLst>
          </p:cNvPr>
          <p:cNvPicPr>
            <a:picLocks noChangeAspect="1"/>
          </p:cNvPicPr>
          <p:nvPr/>
        </p:nvPicPr>
        <p:blipFill>
          <a:blip r:embed="rId3"/>
          <a:srcRect l="50320"/>
          <a:stretch/>
        </p:blipFill>
        <p:spPr>
          <a:xfrm>
            <a:off x="1964266" y="3195434"/>
            <a:ext cx="3126566" cy="934575"/>
          </a:xfrm>
          <a:prstGeom prst="rect">
            <a:avLst/>
          </a:prstGeom>
        </p:spPr>
      </p:pic>
      <p:pic>
        <p:nvPicPr>
          <p:cNvPr id="7" name="Picture 6">
            <a:extLst>
              <a:ext uri="{FF2B5EF4-FFF2-40B4-BE49-F238E27FC236}">
                <a16:creationId xmlns:a16="http://schemas.microsoft.com/office/drawing/2014/main" id="{D19A2FBD-1A12-DBE6-921B-435C1DAD07B3}"/>
              </a:ext>
            </a:extLst>
          </p:cNvPr>
          <p:cNvPicPr>
            <a:picLocks noChangeAspect="1"/>
          </p:cNvPicPr>
          <p:nvPr/>
        </p:nvPicPr>
        <p:blipFill>
          <a:blip r:embed="rId4"/>
          <a:stretch>
            <a:fillRect/>
          </a:stretch>
        </p:blipFill>
        <p:spPr>
          <a:xfrm>
            <a:off x="869671" y="5698255"/>
            <a:ext cx="5226329" cy="850938"/>
          </a:xfrm>
          <a:prstGeom prst="rect">
            <a:avLst/>
          </a:prstGeom>
        </p:spPr>
      </p:pic>
      <p:pic>
        <p:nvPicPr>
          <p:cNvPr id="9" name="Picture 8">
            <a:extLst>
              <a:ext uri="{FF2B5EF4-FFF2-40B4-BE49-F238E27FC236}">
                <a16:creationId xmlns:a16="http://schemas.microsoft.com/office/drawing/2014/main" id="{A017733E-9B90-E19A-F894-09D1DC79E89D}"/>
              </a:ext>
            </a:extLst>
          </p:cNvPr>
          <p:cNvPicPr>
            <a:picLocks noChangeAspect="1"/>
          </p:cNvPicPr>
          <p:nvPr/>
        </p:nvPicPr>
        <p:blipFill>
          <a:blip r:embed="rId5"/>
          <a:stretch>
            <a:fillRect/>
          </a:stretch>
        </p:blipFill>
        <p:spPr>
          <a:xfrm>
            <a:off x="970966" y="5037921"/>
            <a:ext cx="2337121" cy="565432"/>
          </a:xfrm>
          <a:prstGeom prst="rect">
            <a:avLst/>
          </a:prstGeom>
        </p:spPr>
      </p:pic>
      <p:sp>
        <p:nvSpPr>
          <p:cNvPr id="10" name="TextBox 9">
            <a:extLst>
              <a:ext uri="{FF2B5EF4-FFF2-40B4-BE49-F238E27FC236}">
                <a16:creationId xmlns:a16="http://schemas.microsoft.com/office/drawing/2014/main" id="{0B368A5A-7954-6B65-5FC0-F1DD8EDCD3C3}"/>
              </a:ext>
            </a:extLst>
          </p:cNvPr>
          <p:cNvSpPr txBox="1"/>
          <p:nvPr/>
        </p:nvSpPr>
        <p:spPr>
          <a:xfrm>
            <a:off x="872087" y="4236050"/>
            <a:ext cx="3460947" cy="769441"/>
          </a:xfrm>
          <a:prstGeom prst="rect">
            <a:avLst/>
          </a:prstGeom>
          <a:noFill/>
        </p:spPr>
        <p:txBody>
          <a:bodyPr wrap="none" rtlCol="0">
            <a:spAutoFit/>
          </a:bodyPr>
          <a:lstStyle/>
          <a:p>
            <a:r>
              <a:rPr lang="de-DE" sz="2200" dirty="0"/>
              <a:t>Mean </a:t>
            </a:r>
            <a:r>
              <a:rPr lang="de-DE" sz="2200" dirty="0" err="1"/>
              <a:t>field</a:t>
            </a:r>
            <a:r>
              <a:rPr lang="de-DE" sz="2200" dirty="0"/>
              <a:t> </a:t>
            </a:r>
            <a:r>
              <a:rPr lang="de-DE" sz="2200" dirty="0" err="1"/>
              <a:t>decoupling</a:t>
            </a:r>
            <a:r>
              <a:rPr lang="de-DE" sz="2200" dirty="0"/>
              <a:t> and</a:t>
            </a:r>
            <a:br>
              <a:rPr lang="de-DE" sz="2200" dirty="0"/>
            </a:br>
            <a:r>
              <a:rPr lang="de-DE" sz="2200" dirty="0" err="1"/>
              <a:t>minimization</a:t>
            </a:r>
            <a:r>
              <a:rPr lang="de-DE" sz="2200" dirty="0"/>
              <a:t> </a:t>
            </a:r>
            <a:r>
              <a:rPr lang="de-DE" sz="2200" dirty="0" err="1"/>
              <a:t>of</a:t>
            </a:r>
            <a:r>
              <a:rPr lang="de-DE" sz="2200" dirty="0"/>
              <a:t> </a:t>
            </a:r>
            <a:r>
              <a:rPr lang="de-DE" sz="2200" dirty="0" err="1"/>
              <a:t>free</a:t>
            </a:r>
            <a:r>
              <a:rPr lang="de-DE" sz="2200" dirty="0"/>
              <a:t> </a:t>
            </a:r>
            <a:r>
              <a:rPr lang="de-DE" sz="2200" dirty="0" err="1"/>
              <a:t>energy</a:t>
            </a:r>
            <a:endParaRPr lang="en-US" sz="2200" dirty="0"/>
          </a:p>
        </p:txBody>
      </p:sp>
      <p:pic>
        <p:nvPicPr>
          <p:cNvPr id="11" name="Picture 10">
            <a:extLst>
              <a:ext uri="{FF2B5EF4-FFF2-40B4-BE49-F238E27FC236}">
                <a16:creationId xmlns:a16="http://schemas.microsoft.com/office/drawing/2014/main" id="{C4DB9FBF-186C-8D96-1956-2C97A6A125B8}"/>
              </a:ext>
            </a:extLst>
          </p:cNvPr>
          <p:cNvPicPr>
            <a:picLocks noChangeAspect="1"/>
          </p:cNvPicPr>
          <p:nvPr/>
        </p:nvPicPr>
        <p:blipFill>
          <a:blip r:embed="rId6"/>
          <a:stretch>
            <a:fillRect/>
          </a:stretch>
        </p:blipFill>
        <p:spPr>
          <a:xfrm>
            <a:off x="9109067" y="188408"/>
            <a:ext cx="2717800" cy="1678996"/>
          </a:xfrm>
          <a:prstGeom prst="rect">
            <a:avLst/>
          </a:prstGeom>
        </p:spPr>
      </p:pic>
    </p:spTree>
    <p:extLst>
      <p:ext uri="{BB962C8B-B14F-4D97-AF65-F5344CB8AC3E}">
        <p14:creationId xmlns:p14="http://schemas.microsoft.com/office/powerpoint/2010/main" val="449543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D755B8-FFED-81BB-8A0A-A122545B8089}"/>
              </a:ext>
            </a:extLst>
          </p:cNvPr>
          <p:cNvSpPr>
            <a:spLocks noGrp="1"/>
          </p:cNvSpPr>
          <p:nvPr>
            <p:ph type="title"/>
          </p:nvPr>
        </p:nvSpPr>
        <p:spPr/>
        <p:txBody>
          <a:bodyPr>
            <a:normAutofit/>
          </a:bodyPr>
          <a:lstStyle/>
          <a:p>
            <a:r>
              <a:rPr lang="en-US" dirty="0"/>
              <a:t>Applications of  Machida-Shibata states</a:t>
            </a:r>
          </a:p>
        </p:txBody>
      </p:sp>
      <p:grpSp>
        <p:nvGrpSpPr>
          <p:cNvPr id="10" name="Gruppieren 9">
            <a:extLst>
              <a:ext uri="{FF2B5EF4-FFF2-40B4-BE49-F238E27FC236}">
                <a16:creationId xmlns:a16="http://schemas.microsoft.com/office/drawing/2014/main" id="{2A893BCE-9557-9741-A2D1-C246210DBE8E}"/>
              </a:ext>
            </a:extLst>
          </p:cNvPr>
          <p:cNvGrpSpPr/>
          <p:nvPr/>
        </p:nvGrpSpPr>
        <p:grpSpPr>
          <a:xfrm>
            <a:off x="6874536" y="2554353"/>
            <a:ext cx="4980291" cy="4095020"/>
            <a:chOff x="-265274" y="1791563"/>
            <a:chExt cx="6096000" cy="5012405"/>
          </a:xfrm>
        </p:grpSpPr>
        <p:sp>
          <p:nvSpPr>
            <p:cNvPr id="4" name="Textfeld 3">
              <a:extLst>
                <a:ext uri="{FF2B5EF4-FFF2-40B4-BE49-F238E27FC236}">
                  <a16:creationId xmlns:a16="http://schemas.microsoft.com/office/drawing/2014/main" id="{223CDF0F-5F8B-D569-41AE-C009975AD6B9}"/>
                </a:ext>
              </a:extLst>
            </p:cNvPr>
            <p:cNvSpPr txBox="1"/>
            <p:nvPr/>
          </p:nvSpPr>
          <p:spPr>
            <a:xfrm>
              <a:off x="515117" y="3790552"/>
              <a:ext cx="4472267" cy="369332"/>
            </a:xfrm>
            <a:prstGeom prst="rect">
              <a:avLst/>
            </a:prstGeom>
            <a:noFill/>
          </p:spPr>
          <p:txBody>
            <a:bodyPr wrap="square">
              <a:spAutoFit/>
            </a:bodyPr>
            <a:lstStyle/>
            <a:p>
              <a:pPr algn="ctr"/>
              <a:r>
                <a:rPr lang="de-DE" dirty="0" err="1"/>
                <a:t>Kringhøj</a:t>
              </a:r>
              <a:r>
                <a:rPr lang="de-DE" dirty="0"/>
                <a:t> et al. PRL </a:t>
              </a:r>
              <a:r>
                <a:rPr lang="de-DE" b="1" dirty="0"/>
                <a:t>124</a:t>
              </a:r>
              <a:r>
                <a:rPr lang="de-DE" dirty="0"/>
                <a:t>, 246803 (2020)</a:t>
              </a:r>
            </a:p>
          </p:txBody>
        </p:sp>
        <p:pic>
          <p:nvPicPr>
            <p:cNvPr id="5" name="Grafik 4">
              <a:extLst>
                <a:ext uri="{FF2B5EF4-FFF2-40B4-BE49-F238E27FC236}">
                  <a16:creationId xmlns:a16="http://schemas.microsoft.com/office/drawing/2014/main" id="{AFA3F2DB-62E7-490A-DF03-4B63F48A0847}"/>
                </a:ext>
              </a:extLst>
            </p:cNvPr>
            <p:cNvPicPr>
              <a:picLocks noChangeAspect="1"/>
            </p:cNvPicPr>
            <p:nvPr/>
          </p:nvPicPr>
          <p:blipFill rotWithShape="1">
            <a:blip r:embed="rId3"/>
            <a:srcRect l="9180"/>
            <a:stretch/>
          </p:blipFill>
          <p:spPr>
            <a:xfrm>
              <a:off x="968584" y="1791563"/>
              <a:ext cx="3565334" cy="2029599"/>
            </a:xfrm>
            <a:prstGeom prst="rect">
              <a:avLst/>
            </a:prstGeom>
          </p:spPr>
        </p:pic>
        <p:pic>
          <p:nvPicPr>
            <p:cNvPr id="7" name="Grafik 6">
              <a:extLst>
                <a:ext uri="{FF2B5EF4-FFF2-40B4-BE49-F238E27FC236}">
                  <a16:creationId xmlns:a16="http://schemas.microsoft.com/office/drawing/2014/main" id="{FDCFD758-B65C-F9ED-6A97-803DC47DDB87}"/>
                </a:ext>
              </a:extLst>
            </p:cNvPr>
            <p:cNvPicPr>
              <a:picLocks noChangeAspect="1"/>
            </p:cNvPicPr>
            <p:nvPr/>
          </p:nvPicPr>
          <p:blipFill>
            <a:blip r:embed="rId4"/>
            <a:stretch>
              <a:fillRect/>
            </a:stretch>
          </p:blipFill>
          <p:spPr>
            <a:xfrm>
              <a:off x="968583" y="4272046"/>
              <a:ext cx="3565333" cy="2096517"/>
            </a:xfrm>
            <a:prstGeom prst="rect">
              <a:avLst/>
            </a:prstGeom>
          </p:spPr>
        </p:pic>
        <p:sp>
          <p:nvSpPr>
            <p:cNvPr id="9" name="Textfeld 8">
              <a:extLst>
                <a:ext uri="{FF2B5EF4-FFF2-40B4-BE49-F238E27FC236}">
                  <a16:creationId xmlns:a16="http://schemas.microsoft.com/office/drawing/2014/main" id="{621CC9AC-E662-6E02-2EB3-A08F910E468F}"/>
                </a:ext>
              </a:extLst>
            </p:cNvPr>
            <p:cNvSpPr txBox="1"/>
            <p:nvPr/>
          </p:nvSpPr>
          <p:spPr>
            <a:xfrm>
              <a:off x="-265274" y="6351897"/>
              <a:ext cx="6096000" cy="452071"/>
            </a:xfrm>
            <a:prstGeom prst="rect">
              <a:avLst/>
            </a:prstGeom>
            <a:noFill/>
          </p:spPr>
          <p:txBody>
            <a:bodyPr wrap="square">
              <a:spAutoFit/>
            </a:bodyPr>
            <a:lstStyle/>
            <a:p>
              <a:pPr algn="ctr"/>
              <a:r>
                <a:rPr lang="de-DE" dirty="0" err="1"/>
                <a:t>Bargerbos</a:t>
              </a:r>
              <a:r>
                <a:rPr lang="de-DE" dirty="0"/>
                <a:t> et al. PRL </a:t>
              </a:r>
              <a:r>
                <a:rPr lang="de-DE" b="1" dirty="0"/>
                <a:t>124</a:t>
              </a:r>
              <a:r>
                <a:rPr lang="de-DE" dirty="0"/>
                <a:t>, 246802 (2020)</a:t>
              </a:r>
            </a:p>
          </p:txBody>
        </p:sp>
      </p:grpSp>
      <p:sp>
        <p:nvSpPr>
          <p:cNvPr id="11" name="Textfeld 10">
            <a:extLst>
              <a:ext uri="{FF2B5EF4-FFF2-40B4-BE49-F238E27FC236}">
                <a16:creationId xmlns:a16="http://schemas.microsoft.com/office/drawing/2014/main" id="{D54F280B-750C-E13E-E9B9-7E59E56D18EB}"/>
              </a:ext>
            </a:extLst>
          </p:cNvPr>
          <p:cNvSpPr txBox="1"/>
          <p:nvPr/>
        </p:nvSpPr>
        <p:spPr>
          <a:xfrm>
            <a:off x="12598400" y="3429000"/>
            <a:ext cx="6096000" cy="3139321"/>
          </a:xfrm>
          <a:prstGeom prst="rect">
            <a:avLst/>
          </a:prstGeom>
          <a:noFill/>
        </p:spPr>
        <p:txBody>
          <a:bodyPr wrap="square">
            <a:spAutoFit/>
          </a:bodyPr>
          <a:lstStyle/>
          <a:p>
            <a:r>
              <a:rPr lang="en-US" dirty="0">
                <a:solidFill>
                  <a:schemeClr val="bg1"/>
                </a:solidFill>
                <a:effectLst/>
                <a:latin typeface="Times New Roman" panose="02020603050405020304" pitchFamily="18" charset="0"/>
              </a:rPr>
              <a:t>An important</a:t>
            </a:r>
            <a:br>
              <a:rPr lang="en-US" dirty="0">
                <a:solidFill>
                  <a:schemeClr val="bg1"/>
                </a:solidFill>
              </a:rPr>
            </a:br>
            <a:r>
              <a:rPr lang="en-US" dirty="0">
                <a:solidFill>
                  <a:schemeClr val="bg1"/>
                </a:solidFill>
                <a:effectLst/>
                <a:latin typeface="Times New Roman" panose="02020603050405020304" pitchFamily="18" charset="0"/>
              </a:rPr>
              <a:t>application is the </a:t>
            </a:r>
            <a:r>
              <a:rPr lang="en-US" dirty="0" err="1">
                <a:solidFill>
                  <a:schemeClr val="bg1"/>
                </a:solidFill>
                <a:effectLst/>
                <a:latin typeface="Times New Roman" panose="02020603050405020304" pitchFamily="18" charset="0"/>
              </a:rPr>
              <a:t>transmon</a:t>
            </a:r>
            <a:r>
              <a:rPr lang="en-US" dirty="0">
                <a:solidFill>
                  <a:schemeClr val="bg1"/>
                </a:solidFill>
                <a:effectLst/>
                <a:latin typeface="Times New Roman" panose="02020603050405020304" pitchFamily="18" charset="0"/>
              </a:rPr>
              <a:t> qubit, a variant of the Cooper pair</a:t>
            </a:r>
            <a:br>
              <a:rPr lang="en-US" dirty="0">
                <a:solidFill>
                  <a:schemeClr val="bg1"/>
                </a:solidFill>
              </a:rPr>
            </a:br>
            <a:r>
              <a:rPr lang="en-US" dirty="0">
                <a:solidFill>
                  <a:schemeClr val="bg1"/>
                </a:solidFill>
                <a:effectLst/>
                <a:latin typeface="Times New Roman" panose="02020603050405020304" pitchFamily="18" charset="0"/>
              </a:rPr>
              <a:t>box qubit [3] where the Josephson energy </a:t>
            </a:r>
            <a:r>
              <a:rPr lang="en-US" dirty="0">
                <a:solidFill>
                  <a:schemeClr val="bg1"/>
                </a:solidFill>
                <a:effectLst/>
                <a:latin typeface="Arial" panose="020B0604020202020204" pitchFamily="34" charset="0"/>
              </a:rPr>
              <a:t>EJ </a:t>
            </a:r>
            <a:r>
              <a:rPr lang="en-US" dirty="0">
                <a:solidFill>
                  <a:schemeClr val="bg1"/>
                </a:solidFill>
                <a:effectLst/>
                <a:latin typeface="Times New Roman" panose="02020603050405020304" pitchFamily="18" charset="0"/>
              </a:rPr>
              <a:t>of the junction</a:t>
            </a:r>
            <a:br>
              <a:rPr lang="en-US" dirty="0">
                <a:solidFill>
                  <a:schemeClr val="bg1"/>
                </a:solidFill>
              </a:rPr>
            </a:br>
            <a:r>
              <a:rPr lang="en-US" dirty="0">
                <a:solidFill>
                  <a:schemeClr val="bg1"/>
                </a:solidFill>
                <a:effectLst/>
                <a:latin typeface="Times New Roman" panose="02020603050405020304" pitchFamily="18" charset="0"/>
              </a:rPr>
              <a:t>exceeds the charging energy, </a:t>
            </a:r>
            <a:r>
              <a:rPr lang="en-US" dirty="0">
                <a:solidFill>
                  <a:schemeClr val="bg1"/>
                </a:solidFill>
                <a:effectLst/>
                <a:latin typeface="Arial" panose="020B0604020202020204" pitchFamily="34" charset="0"/>
              </a:rPr>
              <a:t>EC ¼ e</a:t>
            </a:r>
            <a:r>
              <a:rPr lang="en-US" dirty="0">
                <a:solidFill>
                  <a:schemeClr val="bg1"/>
                </a:solidFill>
                <a:effectLst/>
                <a:latin typeface="Courier New" panose="02070309020205020404" pitchFamily="49" charset="0"/>
              </a:rPr>
              <a:t>2</a:t>
            </a:r>
            <a:r>
              <a:rPr lang="en-US" dirty="0">
                <a:solidFill>
                  <a:schemeClr val="bg1"/>
                </a:solidFill>
                <a:effectLst/>
                <a:latin typeface="Arial" panose="020B0604020202020204" pitchFamily="34" charset="0"/>
              </a:rPr>
              <a:t>=</a:t>
            </a:r>
            <a:r>
              <a:rPr lang="en-US" dirty="0">
                <a:solidFill>
                  <a:schemeClr val="bg1"/>
                </a:solidFill>
                <a:effectLst/>
                <a:latin typeface="Courier New" panose="02070309020205020404" pitchFamily="49" charset="0"/>
              </a:rPr>
              <a:t>2</a:t>
            </a:r>
            <a:r>
              <a:rPr lang="en-US" dirty="0">
                <a:solidFill>
                  <a:schemeClr val="bg1"/>
                </a:solidFill>
                <a:effectLst/>
                <a:latin typeface="Arial" panose="020B0604020202020204" pitchFamily="34" charset="0"/>
              </a:rPr>
              <a:t>C</a:t>
            </a:r>
            <a:r>
              <a:rPr lang="en-US" dirty="0">
                <a:solidFill>
                  <a:schemeClr val="bg1"/>
                </a:solidFill>
                <a:effectLst/>
                <a:latin typeface="Times New Roman" panose="02020603050405020304" pitchFamily="18" charset="0"/>
              </a:rPr>
              <a:t>, of the shunting</a:t>
            </a:r>
            <a:br>
              <a:rPr lang="en-US" dirty="0">
                <a:solidFill>
                  <a:schemeClr val="bg1"/>
                </a:solidFill>
              </a:rPr>
            </a:br>
            <a:r>
              <a:rPr lang="en-US" dirty="0">
                <a:solidFill>
                  <a:schemeClr val="bg1"/>
                </a:solidFill>
                <a:effectLst/>
                <a:latin typeface="Times New Roman" panose="02020603050405020304" pitchFamily="18" charset="0"/>
              </a:rPr>
              <a:t>capacitor with capacitance </a:t>
            </a:r>
            <a:r>
              <a:rPr lang="en-US" dirty="0">
                <a:solidFill>
                  <a:schemeClr val="bg1"/>
                </a:solidFill>
                <a:effectLst/>
                <a:latin typeface="Arial" panose="020B0604020202020204" pitchFamily="34" charset="0"/>
              </a:rPr>
              <a:t>C</a:t>
            </a:r>
            <a:r>
              <a:rPr lang="en-US" dirty="0">
                <a:solidFill>
                  <a:schemeClr val="bg1"/>
                </a:solidFill>
                <a:effectLst/>
                <a:latin typeface="Times New Roman" panose="02020603050405020304" pitchFamily="18" charset="0"/>
              </a:rPr>
              <a:t>. Designing qubits with ratio</a:t>
            </a:r>
            <a:br>
              <a:rPr lang="en-US" dirty="0">
                <a:solidFill>
                  <a:schemeClr val="bg1"/>
                </a:solidFill>
              </a:rPr>
            </a:br>
            <a:r>
              <a:rPr lang="en-US" dirty="0">
                <a:solidFill>
                  <a:schemeClr val="bg1"/>
                </a:solidFill>
                <a:effectLst/>
                <a:latin typeface="Arial" panose="020B0604020202020204" pitchFamily="34" charset="0"/>
              </a:rPr>
              <a:t>EJ =EC </a:t>
            </a:r>
            <a:r>
              <a:rPr lang="en-US" dirty="0">
                <a:solidFill>
                  <a:schemeClr val="bg1"/>
                </a:solidFill>
                <a:effectLst/>
                <a:latin typeface="Times New Roman" panose="02020603050405020304" pitchFamily="18" charset="0"/>
              </a:rPr>
              <a:t>considerably greater than unity exponentially sup-</a:t>
            </a:r>
            <a:br>
              <a:rPr lang="en-US" dirty="0">
                <a:solidFill>
                  <a:schemeClr val="bg1"/>
                </a:solidFill>
              </a:rPr>
            </a:br>
            <a:r>
              <a:rPr lang="en-US" dirty="0">
                <a:solidFill>
                  <a:schemeClr val="bg1"/>
                </a:solidFill>
                <a:effectLst/>
                <a:latin typeface="Times New Roman" panose="02020603050405020304" pitchFamily="18" charset="0"/>
              </a:rPr>
              <a:t>presses its charge character, correspondingly reducing its</a:t>
            </a:r>
            <a:br>
              <a:rPr lang="en-US" dirty="0">
                <a:solidFill>
                  <a:schemeClr val="bg1"/>
                </a:solidFill>
              </a:rPr>
            </a:br>
            <a:r>
              <a:rPr lang="en-US" dirty="0">
                <a:solidFill>
                  <a:schemeClr val="bg1"/>
                </a:solidFill>
                <a:effectLst/>
                <a:latin typeface="Times New Roman" panose="02020603050405020304" pitchFamily="18" charset="0"/>
              </a:rPr>
              <a:t>sensitivity to voltage noise and dramatically extending</a:t>
            </a:r>
            <a:br>
              <a:rPr lang="en-US" dirty="0">
                <a:solidFill>
                  <a:schemeClr val="bg1"/>
                </a:solidFill>
              </a:rPr>
            </a:br>
            <a:r>
              <a:rPr lang="en-US" dirty="0">
                <a:solidFill>
                  <a:schemeClr val="bg1"/>
                </a:solidFill>
                <a:effectLst/>
                <a:latin typeface="Times New Roman" panose="02020603050405020304" pitchFamily="18" charset="0"/>
              </a:rPr>
              <a:t>coherence [4,5]. The trade-off with increasing </a:t>
            </a:r>
            <a:r>
              <a:rPr lang="en-US" dirty="0">
                <a:solidFill>
                  <a:schemeClr val="bg1"/>
                </a:solidFill>
                <a:effectLst/>
                <a:latin typeface="Arial" panose="020B0604020202020204" pitchFamily="34" charset="0"/>
              </a:rPr>
              <a:t>E J =EC </a:t>
            </a:r>
            <a:r>
              <a:rPr lang="en-US" dirty="0">
                <a:solidFill>
                  <a:schemeClr val="bg1"/>
                </a:solidFill>
                <a:effectLst/>
                <a:latin typeface="Times New Roman" panose="02020603050405020304" pitchFamily="18" charset="0"/>
              </a:rPr>
              <a:t>is</a:t>
            </a:r>
            <a:br>
              <a:rPr lang="en-US" dirty="0">
                <a:solidFill>
                  <a:schemeClr val="bg1"/>
                </a:solidFill>
              </a:rPr>
            </a:br>
            <a:r>
              <a:rPr lang="en-US" dirty="0">
                <a:solidFill>
                  <a:schemeClr val="bg1"/>
                </a:solidFill>
                <a:effectLst/>
                <a:latin typeface="Times New Roman" panose="02020603050405020304" pitchFamily="18" charset="0"/>
              </a:rPr>
              <a:t>reduced anharmonicity, which determines the minimal </a:t>
            </a:r>
            <a:r>
              <a:rPr lang="en-US" dirty="0" err="1">
                <a:solidFill>
                  <a:schemeClr val="bg1"/>
                </a:solidFill>
                <a:effectLst/>
                <a:latin typeface="Times New Roman" panose="02020603050405020304" pitchFamily="18" charset="0"/>
              </a:rPr>
              <a:t>oper</a:t>
            </a:r>
            <a:r>
              <a:rPr lang="en-US" dirty="0">
                <a:solidFill>
                  <a:schemeClr val="bg1"/>
                </a:solidFill>
                <a:effectLst/>
                <a:latin typeface="Times New Roman" panose="02020603050405020304" pitchFamily="18" charset="0"/>
              </a:rPr>
              <a:t>-</a:t>
            </a:r>
            <a:br>
              <a:rPr lang="en-US" dirty="0">
                <a:solidFill>
                  <a:schemeClr val="bg1"/>
                </a:solidFill>
              </a:rPr>
            </a:br>
            <a:r>
              <a:rPr lang="en-US" dirty="0" err="1">
                <a:solidFill>
                  <a:schemeClr val="bg1"/>
                </a:solidFill>
                <a:effectLst/>
                <a:latin typeface="Times New Roman" panose="02020603050405020304" pitchFamily="18" charset="0"/>
              </a:rPr>
              <a:t>ation</a:t>
            </a:r>
            <a:r>
              <a:rPr lang="en-US" dirty="0">
                <a:solidFill>
                  <a:schemeClr val="bg1"/>
                </a:solidFill>
                <a:effectLst/>
                <a:latin typeface="Times New Roman" panose="02020603050405020304" pitchFamily="18" charset="0"/>
              </a:rPr>
              <a:t> time due to leakage out of computational states [6].</a:t>
            </a:r>
            <a:endParaRPr lang="en-US" dirty="0">
              <a:solidFill>
                <a:schemeClr val="bg1"/>
              </a:solidFill>
            </a:endParaRPr>
          </a:p>
        </p:txBody>
      </p:sp>
      <p:sp>
        <p:nvSpPr>
          <p:cNvPr id="13" name="Textfeld 12">
            <a:extLst>
              <a:ext uri="{FF2B5EF4-FFF2-40B4-BE49-F238E27FC236}">
                <a16:creationId xmlns:a16="http://schemas.microsoft.com/office/drawing/2014/main" id="{C2BC3F43-8E9F-2B29-0FA5-EFEC54D46478}"/>
              </a:ext>
            </a:extLst>
          </p:cNvPr>
          <p:cNvSpPr txBox="1"/>
          <p:nvPr/>
        </p:nvSpPr>
        <p:spPr>
          <a:xfrm>
            <a:off x="12763500" y="6731338"/>
            <a:ext cx="9347200" cy="1754326"/>
          </a:xfrm>
          <a:prstGeom prst="rect">
            <a:avLst/>
          </a:prstGeom>
          <a:noFill/>
        </p:spPr>
        <p:txBody>
          <a:bodyPr wrap="square">
            <a:spAutoFit/>
          </a:bodyPr>
          <a:lstStyle/>
          <a:p>
            <a:r>
              <a:rPr lang="en-US" dirty="0">
                <a:solidFill>
                  <a:schemeClr val="bg1"/>
                </a:solidFill>
                <a:effectLst/>
                <a:latin typeface="Times New Roman" panose="02020603050405020304" pitchFamily="18" charset="0"/>
              </a:rPr>
              <a:t>In a similar fashion, charge quantization on a JJ-coupled</a:t>
            </a:r>
            <a:br>
              <a:rPr lang="en-US" dirty="0">
                <a:solidFill>
                  <a:schemeClr val="bg1"/>
                </a:solidFill>
              </a:rPr>
            </a:br>
            <a:r>
              <a:rPr lang="en-US" dirty="0">
                <a:solidFill>
                  <a:schemeClr val="bg1"/>
                </a:solidFill>
                <a:effectLst/>
                <a:latin typeface="Times New Roman" panose="02020603050405020304" pitchFamily="18" charset="0"/>
              </a:rPr>
              <a:t>superconducting island is expected to be suppressed for</a:t>
            </a:r>
            <a:br>
              <a:rPr lang="en-US" dirty="0">
                <a:solidFill>
                  <a:schemeClr val="bg1"/>
                </a:solidFill>
              </a:rPr>
            </a:br>
            <a:r>
              <a:rPr lang="en-US" dirty="0">
                <a:solidFill>
                  <a:schemeClr val="bg1"/>
                </a:solidFill>
                <a:effectLst/>
                <a:latin typeface="Times New Roman" panose="02020603050405020304" pitchFamily="18" charset="0"/>
              </a:rPr>
              <a:t>highly transmissive modes and vanish for unity trans-</a:t>
            </a:r>
            <a:br>
              <a:rPr lang="en-US" dirty="0">
                <a:solidFill>
                  <a:schemeClr val="bg1"/>
                </a:solidFill>
              </a:rPr>
            </a:br>
            <a:r>
              <a:rPr lang="en-US" dirty="0">
                <a:solidFill>
                  <a:schemeClr val="bg1"/>
                </a:solidFill>
                <a:effectLst/>
                <a:latin typeface="Times New Roman" panose="02020603050405020304" pitchFamily="18" charset="0"/>
              </a:rPr>
              <a:t>mission of a mode [24], irrespective of the ratio </a:t>
            </a:r>
            <a:r>
              <a:rPr lang="en-US" dirty="0">
                <a:solidFill>
                  <a:schemeClr val="bg1"/>
                </a:solidFill>
                <a:effectLst/>
                <a:latin typeface="Arial" panose="020B0604020202020204" pitchFamily="34" charset="0"/>
              </a:rPr>
              <a:t>EJ =EC</a:t>
            </a:r>
            <a:r>
              <a:rPr lang="en-US" dirty="0">
                <a:solidFill>
                  <a:schemeClr val="bg1"/>
                </a:solidFill>
                <a:effectLst/>
                <a:latin typeface="Times New Roman" panose="02020603050405020304" pitchFamily="18" charset="0"/>
              </a:rPr>
              <a:t>,</a:t>
            </a:r>
            <a:br>
              <a:rPr lang="en-US" dirty="0">
                <a:solidFill>
                  <a:schemeClr val="bg1"/>
                </a:solidFill>
              </a:rPr>
            </a:br>
            <a:r>
              <a:rPr lang="en-US" dirty="0">
                <a:solidFill>
                  <a:schemeClr val="bg1"/>
                </a:solidFill>
                <a:effectLst/>
                <a:latin typeface="Times New Roman" panose="02020603050405020304" pitchFamily="18" charset="0"/>
              </a:rPr>
              <a:t>though to our knowledge this has not been previously</a:t>
            </a:r>
            <a:br>
              <a:rPr lang="en-US" dirty="0">
                <a:solidFill>
                  <a:schemeClr val="bg1"/>
                </a:solidFill>
              </a:rPr>
            </a:br>
            <a:r>
              <a:rPr lang="en-US" dirty="0">
                <a:solidFill>
                  <a:schemeClr val="bg1"/>
                </a:solidFill>
                <a:effectLst/>
                <a:latin typeface="Times New Roman" panose="02020603050405020304" pitchFamily="18" charset="0"/>
              </a:rPr>
              <a:t>investigated experimentally</a:t>
            </a:r>
            <a:endParaRPr lang="en-US" dirty="0">
              <a:solidFill>
                <a:schemeClr val="bg1"/>
              </a:solidFill>
            </a:endParaRPr>
          </a:p>
        </p:txBody>
      </p:sp>
      <p:sp>
        <p:nvSpPr>
          <p:cNvPr id="14" name="Textfeld 13">
            <a:extLst>
              <a:ext uri="{FF2B5EF4-FFF2-40B4-BE49-F238E27FC236}">
                <a16:creationId xmlns:a16="http://schemas.microsoft.com/office/drawing/2014/main" id="{C69EC48A-30F6-BB11-5A00-27E2ED7FF939}"/>
              </a:ext>
            </a:extLst>
          </p:cNvPr>
          <p:cNvSpPr txBox="1"/>
          <p:nvPr/>
        </p:nvSpPr>
        <p:spPr>
          <a:xfrm>
            <a:off x="9422384" y="7111911"/>
            <a:ext cx="9690101" cy="461665"/>
          </a:xfrm>
          <a:prstGeom prst="rect">
            <a:avLst/>
          </a:prstGeom>
          <a:noFill/>
        </p:spPr>
        <p:txBody>
          <a:bodyPr wrap="square">
            <a:spAutoFit/>
          </a:bodyPr>
          <a:lstStyle/>
          <a:p>
            <a:pPr algn="ctr"/>
            <a:r>
              <a:rPr lang="de-DE" sz="2400" dirty="0" err="1"/>
              <a:t>Suppressed</a:t>
            </a:r>
            <a:r>
              <a:rPr lang="de-DE" sz="2400" dirty="0"/>
              <a:t> </a:t>
            </a:r>
            <a:r>
              <a:rPr lang="de-DE" sz="2400" dirty="0" err="1"/>
              <a:t>voltage</a:t>
            </a:r>
            <a:r>
              <a:rPr lang="de-DE" sz="2400" dirty="0"/>
              <a:t> </a:t>
            </a:r>
            <a:r>
              <a:rPr lang="de-DE" sz="2400" dirty="0" err="1"/>
              <a:t>noise</a:t>
            </a:r>
            <a:r>
              <a:rPr lang="de-DE" sz="2400" dirty="0"/>
              <a:t> + strong </a:t>
            </a:r>
            <a:r>
              <a:rPr lang="de-DE" sz="2400" dirty="0" err="1"/>
              <a:t>anharmonicity</a:t>
            </a:r>
            <a:endParaRPr lang="de-DE" sz="2400" dirty="0"/>
          </a:p>
        </p:txBody>
      </p:sp>
      <p:grpSp>
        <p:nvGrpSpPr>
          <p:cNvPr id="18" name="Group 17">
            <a:extLst>
              <a:ext uri="{FF2B5EF4-FFF2-40B4-BE49-F238E27FC236}">
                <a16:creationId xmlns:a16="http://schemas.microsoft.com/office/drawing/2014/main" id="{1C39BDE2-D0C3-504F-13B8-31C458EAF8FD}"/>
              </a:ext>
            </a:extLst>
          </p:cNvPr>
          <p:cNvGrpSpPr/>
          <p:nvPr/>
        </p:nvGrpSpPr>
        <p:grpSpPr>
          <a:xfrm>
            <a:off x="16911" y="2526731"/>
            <a:ext cx="2448127" cy="2471929"/>
            <a:chOff x="57354" y="2029634"/>
            <a:chExt cx="2448127" cy="2471929"/>
          </a:xfrm>
        </p:grpSpPr>
        <p:pic>
          <p:nvPicPr>
            <p:cNvPr id="3" name="Grafik 2" descr="Ein Bild, das Person, Mann enthält.&#10;&#10;Automatisch generierte Beschreibung">
              <a:extLst>
                <a:ext uri="{FF2B5EF4-FFF2-40B4-BE49-F238E27FC236}">
                  <a16:creationId xmlns:a16="http://schemas.microsoft.com/office/drawing/2014/main" id="{4F7BACB7-405A-9B16-D13A-951C71295667}"/>
                </a:ext>
              </a:extLst>
            </p:cNvPr>
            <p:cNvPicPr>
              <a:picLocks noChangeAspect="1"/>
            </p:cNvPicPr>
            <p:nvPr/>
          </p:nvPicPr>
          <p:blipFill>
            <a:blip r:embed="rId5"/>
            <a:stretch>
              <a:fillRect/>
            </a:stretch>
          </p:blipFill>
          <p:spPr>
            <a:xfrm>
              <a:off x="912141" y="2029634"/>
              <a:ext cx="1287887" cy="1803042"/>
            </a:xfrm>
            <a:prstGeom prst="rect">
              <a:avLst/>
            </a:prstGeom>
          </p:spPr>
        </p:pic>
        <p:sp>
          <p:nvSpPr>
            <p:cNvPr id="6" name="Textfeld 5">
              <a:extLst>
                <a:ext uri="{FF2B5EF4-FFF2-40B4-BE49-F238E27FC236}">
                  <a16:creationId xmlns:a16="http://schemas.microsoft.com/office/drawing/2014/main" id="{6780D2CA-516F-FD39-A5E9-DBFB18E98779}"/>
                </a:ext>
              </a:extLst>
            </p:cNvPr>
            <p:cNvSpPr txBox="1"/>
            <p:nvPr/>
          </p:nvSpPr>
          <p:spPr>
            <a:xfrm>
              <a:off x="57354" y="3855232"/>
              <a:ext cx="2448127" cy="646331"/>
            </a:xfrm>
            <a:prstGeom prst="rect">
              <a:avLst/>
            </a:prstGeom>
            <a:noFill/>
          </p:spPr>
          <p:txBody>
            <a:bodyPr wrap="square">
              <a:spAutoFit/>
            </a:bodyPr>
            <a:lstStyle/>
            <a:p>
              <a:pPr lvl="1" algn="ctr"/>
              <a:r>
                <a:rPr lang="de-DE" dirty="0"/>
                <a:t> </a:t>
              </a:r>
              <a:r>
                <a:rPr lang="de-DE" dirty="0" err="1"/>
                <a:t>Kazushige</a:t>
              </a:r>
              <a:br>
                <a:rPr lang="de-DE" dirty="0"/>
              </a:br>
              <a:r>
                <a:rPr lang="de-DE" dirty="0"/>
                <a:t> </a:t>
              </a:r>
              <a:r>
                <a:rPr lang="de-DE" dirty="0" err="1"/>
                <a:t>Machida</a:t>
              </a:r>
              <a:endParaRPr lang="en-US" dirty="0"/>
            </a:p>
          </p:txBody>
        </p:sp>
      </p:grpSp>
      <p:sp>
        <p:nvSpPr>
          <p:cNvPr id="8" name="Textfeld 7">
            <a:extLst>
              <a:ext uri="{FF2B5EF4-FFF2-40B4-BE49-F238E27FC236}">
                <a16:creationId xmlns:a16="http://schemas.microsoft.com/office/drawing/2014/main" id="{951D2820-36CE-31DC-FCB3-D998896C394F}"/>
              </a:ext>
            </a:extLst>
          </p:cNvPr>
          <p:cNvSpPr txBox="1"/>
          <p:nvPr/>
        </p:nvSpPr>
        <p:spPr>
          <a:xfrm>
            <a:off x="13333055" y="4735361"/>
            <a:ext cx="4104045" cy="4247317"/>
          </a:xfrm>
          <a:prstGeom prst="rect">
            <a:avLst/>
          </a:prstGeom>
          <a:noFill/>
        </p:spPr>
        <p:txBody>
          <a:bodyPr wrap="square">
            <a:spAutoFit/>
          </a:bodyPr>
          <a:lstStyle/>
          <a:p>
            <a:r>
              <a:rPr lang="en-US" dirty="0"/>
              <a:t>“I thought for long time that transition metal non-magnetic impurities</a:t>
            </a:r>
          </a:p>
          <a:p>
            <a:r>
              <a:rPr lang="en-US" dirty="0"/>
              <a:t>produce the in-gap state, but the location of it is so near the</a:t>
            </a:r>
          </a:p>
          <a:p>
            <a:r>
              <a:rPr lang="en-US" dirty="0"/>
              <a:t>superconducting gap edge, thus it is impossible to prove</a:t>
            </a:r>
          </a:p>
          <a:p>
            <a:r>
              <a:rPr lang="en-US" dirty="0"/>
              <a:t>its existence. But by your ingenious method you have finally checked it</a:t>
            </a:r>
          </a:p>
          <a:p>
            <a:r>
              <a:rPr lang="en-US" dirty="0"/>
              <a:t>to be true experimentally.</a:t>
            </a:r>
          </a:p>
          <a:p>
            <a:r>
              <a:rPr lang="en-US" dirty="0"/>
              <a:t>[…]</a:t>
            </a:r>
          </a:p>
          <a:p>
            <a:r>
              <a:rPr lang="en-US" dirty="0"/>
              <a:t>I hope that this time reversal preserving Machida-Shibata state turns out to be of some use for the future as application or fundamental physics.”</a:t>
            </a:r>
          </a:p>
        </p:txBody>
      </p:sp>
      <p:sp>
        <p:nvSpPr>
          <p:cNvPr id="17" name="Textfeld 7">
            <a:extLst>
              <a:ext uri="{FF2B5EF4-FFF2-40B4-BE49-F238E27FC236}">
                <a16:creationId xmlns:a16="http://schemas.microsoft.com/office/drawing/2014/main" id="{4A91A250-F4C5-8C92-4805-7AFC3B16E516}"/>
              </a:ext>
            </a:extLst>
          </p:cNvPr>
          <p:cNvSpPr txBox="1"/>
          <p:nvPr/>
        </p:nvSpPr>
        <p:spPr>
          <a:xfrm>
            <a:off x="2770491" y="2450641"/>
            <a:ext cx="4104045" cy="2585323"/>
          </a:xfrm>
          <a:prstGeom prst="rect">
            <a:avLst/>
          </a:prstGeom>
          <a:noFill/>
        </p:spPr>
        <p:txBody>
          <a:bodyPr wrap="square">
            <a:spAutoFit/>
          </a:bodyPr>
          <a:lstStyle/>
          <a:p>
            <a:r>
              <a:rPr lang="en-US" i="1" dirty="0"/>
              <a:t>.. thank you for finding utility of Machida-Shibata lattice as a possible time-reversal symmetric topological superconductivity. </a:t>
            </a:r>
            <a:br>
              <a:rPr lang="en-US" i="1" dirty="0"/>
            </a:br>
            <a:r>
              <a:rPr lang="en-US" i="1" dirty="0"/>
              <a:t>I really hope that your proposal is realized near future.</a:t>
            </a:r>
          </a:p>
          <a:p>
            <a:endParaRPr lang="en-US" dirty="0"/>
          </a:p>
          <a:p>
            <a:r>
              <a:rPr lang="en-US" i="1" dirty="0"/>
              <a:t>Sincerely,</a:t>
            </a:r>
          </a:p>
          <a:p>
            <a:r>
              <a:rPr lang="en-US" i="1" dirty="0"/>
              <a:t>Kazu Machida</a:t>
            </a:r>
          </a:p>
        </p:txBody>
      </p:sp>
      <p:grpSp>
        <p:nvGrpSpPr>
          <p:cNvPr id="16" name="Group 15">
            <a:extLst>
              <a:ext uri="{FF2B5EF4-FFF2-40B4-BE49-F238E27FC236}">
                <a16:creationId xmlns:a16="http://schemas.microsoft.com/office/drawing/2014/main" id="{8A80E803-7B76-A70A-BBD6-EA82067617A5}"/>
              </a:ext>
            </a:extLst>
          </p:cNvPr>
          <p:cNvGrpSpPr/>
          <p:nvPr/>
        </p:nvGrpSpPr>
        <p:grpSpPr>
          <a:xfrm>
            <a:off x="13810235" y="-3287253"/>
            <a:ext cx="12192000" cy="5197475"/>
            <a:chOff x="13810235" y="-3287253"/>
            <a:chExt cx="12192000" cy="5197475"/>
          </a:xfrm>
        </p:grpSpPr>
        <p:sp>
          <p:nvSpPr>
            <p:cNvPr id="15" name="Rectangle 1">
              <a:extLst>
                <a:ext uri="{FF2B5EF4-FFF2-40B4-BE49-F238E27FC236}">
                  <a16:creationId xmlns:a16="http://schemas.microsoft.com/office/drawing/2014/main" id="{4397248A-1E15-356F-C439-52AF57CB8073}"/>
                </a:ext>
              </a:extLst>
            </p:cNvPr>
            <p:cNvSpPr>
              <a:spLocks noChangeArrowheads="1"/>
            </p:cNvSpPr>
            <p:nvPr/>
          </p:nvSpPr>
          <p:spPr bwMode="auto">
            <a:xfrm>
              <a:off x="13810235" y="145302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chemeClr val="tx1"/>
                  </a:solidFill>
                  <a:effectLst/>
                  <a:latin typeface="Arial" panose="020B0604020202020204" pitchFamily="34" charset="0"/>
                </a:rPr>
                <a:t>  </a:t>
              </a:r>
              <a:r>
                <a:rPr kumimoji="0" lang="en-US" altLang="en-US" sz="2100" b="1" i="0" u="none" strike="noStrike" cap="none" normalizeH="0" baseline="0" dirty="0">
                  <a:ln>
                    <a:noFill/>
                  </a:ln>
                  <a:solidFill>
                    <a:schemeClr val="tx1"/>
                  </a:solidFill>
                  <a:effectLst/>
                  <a:latin typeface="Arial" panose="020B0604020202020204" pitchFamily="34" charset="0"/>
                </a:rPr>
                <a:t>                                                                       </a:t>
              </a:r>
              <a:endParaRPr kumimoji="0" lang="en-US" altLang="en-US" sz="9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Arial" panose="020B0604020202020204" pitchFamily="34" charset="0"/>
                </a:rPr>
                <a:t>  </a:t>
              </a:r>
              <a:r>
                <a:rPr kumimoji="0" lang="en-US" altLang="en-US" sz="84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rPr>
                <a:t>Kazushige MACHIDA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Arial" panose="020B0604020202020204" pitchFamily="34" charset="0"/>
                </a:rPr>
                <a:t>Professor, Department of Physics, Okayama University</a:t>
              </a:r>
              <a:r>
                <a:rPr kumimoji="0" lang="en-US" altLang="en-US"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Topics of Research：</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Theoretical studies on topological excitations in spin triplet </a:t>
              </a:r>
              <a:r>
                <a:rPr kumimoji="0" lang="en-US" altLang="en-US" sz="1800" b="0" i="0" u="none" strike="noStrike" cap="none" normalizeH="0" baseline="0" dirty="0" err="1">
                  <a:ln>
                    <a:noFill/>
                  </a:ln>
                  <a:solidFill>
                    <a:schemeClr val="tx1"/>
                  </a:solidFill>
                  <a:effectLst/>
                  <a:latin typeface="Arial" panose="020B0604020202020204" pitchFamily="34" charset="0"/>
                </a:rPr>
                <a:t>superfluids</a:t>
              </a:r>
              <a:r>
                <a:rPr kumimoji="0" lang="en-US" altLang="en-US" sz="1800" b="0" i="0" u="none" strike="noStrike" cap="none" normalizeH="0" baseline="0" dirty="0">
                  <a:ln>
                    <a:noFill/>
                  </a:ln>
                  <a:solidFill>
                    <a:schemeClr val="tx1"/>
                  </a:solidFill>
                  <a:effectLst/>
                  <a:latin typeface="Arial" panose="020B0604020202020204" pitchFamily="34" charset="0"/>
                </a:rPr>
                <a:t> of </a:t>
              </a:r>
              <a:r>
                <a:rPr kumimoji="0" lang="en-US" altLang="en-US" sz="1800" b="0" i="0" u="none" strike="noStrike" cap="none" normalizeH="0" baseline="30000" dirty="0">
                  <a:ln>
                    <a:noFill/>
                  </a:ln>
                  <a:solidFill>
                    <a:schemeClr val="tx1"/>
                  </a:solidFill>
                  <a:effectLst/>
                  <a:latin typeface="Arial" panose="020B0604020202020204" pitchFamily="34" charset="0"/>
                </a:rPr>
                <a:t>3</a:t>
              </a:r>
              <a:r>
                <a:rPr kumimoji="0" lang="en-US" altLang="en-US" sz="1800" b="0" i="0" u="none" strike="noStrike" cap="none" normalizeH="0" baseline="0" dirty="0">
                  <a:ln>
                    <a:noFill/>
                  </a:ln>
                  <a:solidFill>
                    <a:schemeClr val="tx1"/>
                  </a:solidFill>
                  <a:effectLst/>
                  <a:latin typeface="Arial" panose="020B0604020202020204" pitchFamily="34" charset="0"/>
                </a:rPr>
                <a:t>He and UPt</a:t>
              </a:r>
              <a:r>
                <a:rPr kumimoji="0" lang="en-US" altLang="en-US" sz="1800" b="0" i="0" u="none" strike="noStrike" cap="none" normalizeH="0" baseline="-30000" dirty="0">
                  <a:ln>
                    <a:noFill/>
                  </a:ln>
                  <a:solidFill>
                    <a:schemeClr val="tx1"/>
                  </a:solidFill>
                  <a:effectLst/>
                  <a:latin typeface="Arial" panose="020B0604020202020204" pitchFamily="34" charset="0"/>
                </a:rPr>
                <a:t>3</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Arial" panose="020B0604020202020204" pitchFamily="34" charset="0"/>
                  <a:hlinkClick r:id="rId6"/>
                </a:rPr>
                <a:t>■ Laboratory Website</a:t>
              </a:r>
              <a:r>
                <a:rPr kumimoji="0" lang="en-US" altLang="en-US" sz="600" b="1" i="0" u="none" strike="noStrike" cap="none" normalizeH="0" baseline="0" dirty="0">
                  <a:ln>
                    <a:noFill/>
                  </a:ln>
                  <a:solidFill>
                    <a:schemeClr val="tx1"/>
                  </a:solidFill>
                  <a:effectLst/>
                  <a:latin typeface="Arial" panose="020B0604020202020204" pitchFamily="34" charset="0"/>
                </a:rPr>
                <a:t> 　</a:t>
              </a:r>
              <a:br>
                <a:rPr kumimoji="0" lang="en-US" altLang="en-US" sz="600" b="1" i="0" u="none" strike="noStrike" cap="none" normalizeH="0" baseline="0" dirty="0">
                  <a:ln>
                    <a:noFill/>
                  </a:ln>
                  <a:solidFill>
                    <a:schemeClr val="tx1"/>
                  </a:solidFill>
                  <a:effectLst/>
                  <a:latin typeface="Arial" panose="020B0604020202020204" pitchFamily="34" charset="0"/>
                  <a:hlinkClick r:id="rId7"/>
                </a:rPr>
              </a:br>
              <a:r>
                <a:rPr kumimoji="0" lang="en-US" altLang="en-US" sz="600" b="1" i="0" u="none" strike="noStrike" cap="none" normalizeH="0" baseline="0" dirty="0">
                  <a:ln>
                    <a:noFill/>
                  </a:ln>
                  <a:solidFill>
                    <a:schemeClr val="tx1"/>
                  </a:solidFill>
                  <a:effectLst/>
                  <a:latin typeface="Arial" panose="020B0604020202020204" pitchFamily="34" charset="0"/>
                  <a:hlinkClick r:id="rId7"/>
                </a:rPr>
                <a:t>■ Description of Research </a:t>
              </a:r>
              <a:r>
                <a:rPr kumimoji="0" lang="en-US" altLang="en-US" sz="600" b="1" i="0" u="none" strike="noStrike" cap="none" normalizeH="0" baseline="0" dirty="0">
                  <a:ln>
                    <a:noFill/>
                  </a:ln>
                  <a:solidFill>
                    <a:schemeClr val="tx1"/>
                  </a:solidFill>
                  <a:effectLst/>
                  <a:latin typeface="Arial" panose="020B0604020202020204" pitchFamily="34" charset="0"/>
                </a:rPr>
                <a:t> </a:t>
              </a:r>
              <a:r>
                <a:rPr kumimoji="0" lang="en-US" altLang="en-US" sz="900" b="1" i="0" u="none" strike="noStrike" cap="none" normalizeH="0" baseline="0" dirty="0">
                  <a:ln>
                    <a:noFill/>
                  </a:ln>
                  <a:solidFill>
                    <a:schemeClr val="tx1"/>
                  </a:solidFill>
                  <a:effectLst/>
                  <a:latin typeface="Arial" panose="020B0604020202020204" pitchFamily="34" charset="0"/>
                  <a:hlinkClick r:id="rId7"/>
                </a:rPr>
                <a:t>     </a:t>
              </a:r>
              <a:r>
                <a:rPr kumimoji="0" lang="en-US" altLang="en-US" sz="600" b="1" i="0" u="none" strike="noStrike" cap="none" normalizeH="0" baseline="0" dirty="0">
                  <a:ln>
                    <a:noFill/>
                  </a:ln>
                  <a:solidFill>
                    <a:schemeClr val="tx1"/>
                  </a:solidFill>
                  <a:effectLst/>
                  <a:latin typeface="Arial" panose="020B0604020202020204" pitchFamily="34" charset="0"/>
                  <a:hlinkClick r:id="rId7"/>
                </a:rPr>
                <a:t> [1008KB]</a:t>
              </a:r>
              <a:endParaRPr kumimoji="0" lang="en-US" altLang="en-US" sz="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rPr>
                <a:t>RESEARCH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Arial" panose="020B0604020202020204" pitchFamily="34" charset="0"/>
                </a:rPr>
                <a:t>I am interested in the interplay between strongly correlated systems, such as heavy Fermion superconductors and topological nature of materials. Together with several experimental groups, including the members in this research project, I mainly work on the theoretical aspects of this interplay. My current focuses are on one of typical heavy Fermion superconductors, UPt</a:t>
              </a:r>
              <a:r>
                <a:rPr kumimoji="0" lang="en-US" altLang="en-US" sz="1800" b="0" i="0" u="none" strike="noStrike" cap="none" normalizeH="0" baseline="-30000" dirty="0">
                  <a:ln>
                    <a:noFill/>
                  </a:ln>
                  <a:solidFill>
                    <a:schemeClr val="tx1"/>
                  </a:solidFill>
                  <a:effectLst/>
                  <a:latin typeface="Arial" panose="020B0604020202020204" pitchFamily="34" charset="0"/>
                </a:rPr>
                <a:t>3</a:t>
              </a:r>
              <a:r>
                <a:rPr kumimoji="0" lang="en-US" altLang="en-US" sz="1800" b="0" i="0" u="none" strike="noStrike" cap="none" normalizeH="0" baseline="0" dirty="0">
                  <a:ln>
                    <a:noFill/>
                  </a:ln>
                  <a:solidFill>
                    <a:schemeClr val="tx1"/>
                  </a:solidFill>
                  <a:effectLst/>
                  <a:latin typeface="Arial" panose="020B0604020202020204" pitchFamily="34" charset="0"/>
                </a:rPr>
                <a:t> and also on superfluid </a:t>
              </a:r>
              <a:r>
                <a:rPr kumimoji="0" lang="en-US" altLang="en-US" sz="1800" b="0" i="0" u="none" strike="noStrike" cap="none" normalizeH="0" baseline="30000" dirty="0">
                  <a:ln>
                    <a:noFill/>
                  </a:ln>
                  <a:solidFill>
                    <a:schemeClr val="tx1"/>
                  </a:solidFill>
                  <a:effectLst/>
                  <a:latin typeface="Arial" panose="020B0604020202020204" pitchFamily="34" charset="0"/>
                </a:rPr>
                <a:t>3</a:t>
              </a:r>
              <a:r>
                <a:rPr kumimoji="0" lang="en-US" altLang="en-US" sz="1800" b="0" i="0" u="none" strike="noStrike" cap="none" normalizeH="0" baseline="0" dirty="0">
                  <a:ln>
                    <a:noFill/>
                  </a:ln>
                  <a:solidFill>
                    <a:schemeClr val="tx1"/>
                  </a:solidFill>
                  <a:effectLst/>
                  <a:latin typeface="Arial" panose="020B0604020202020204" pitchFamily="34" charset="0"/>
                </a:rPr>
                <a:t>He A and B-phases. They share a similar topological character because those </a:t>
              </a:r>
              <a:r>
                <a:rPr kumimoji="0" lang="en-US" altLang="en-US" sz="1800" b="0" i="0" u="none" strike="noStrike" cap="none" normalizeH="0" baseline="0" dirty="0" err="1">
                  <a:ln>
                    <a:noFill/>
                  </a:ln>
                  <a:solidFill>
                    <a:schemeClr val="tx1"/>
                  </a:solidFill>
                  <a:effectLst/>
                  <a:latin typeface="Arial" panose="020B0604020202020204" pitchFamily="34" charset="0"/>
                </a:rPr>
                <a:t>superfluids</a:t>
              </a:r>
              <a:r>
                <a:rPr kumimoji="0" lang="en-US" altLang="en-US" sz="1800" b="0" i="0" u="none" strike="noStrike" cap="none" normalizeH="0" baseline="0" dirty="0">
                  <a:ln>
                    <a:noFill/>
                  </a:ln>
                  <a:solidFill>
                    <a:schemeClr val="tx1"/>
                  </a:solidFill>
                  <a:effectLst/>
                  <a:latin typeface="Arial" panose="020B0604020202020204" pitchFamily="34" charset="0"/>
                </a:rPr>
                <a:t> are believed to be described by triplet pairing function in common.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As for UPt</a:t>
              </a:r>
              <a:r>
                <a:rPr kumimoji="0" lang="en-US" altLang="en-US" sz="1800" b="0" i="0" u="none" strike="noStrike" cap="none" normalizeH="0" baseline="-30000" dirty="0">
                  <a:ln>
                    <a:noFill/>
                  </a:ln>
                  <a:solidFill>
                    <a:schemeClr val="tx1"/>
                  </a:solidFill>
                  <a:effectLst/>
                  <a:latin typeface="Arial" panose="020B0604020202020204" pitchFamily="34" charset="0"/>
                </a:rPr>
                <a:t>3</a:t>
              </a:r>
              <a:r>
                <a:rPr kumimoji="0" lang="en-US" altLang="en-US" sz="1800" b="0" i="0" u="none" strike="noStrike" cap="none" normalizeH="0" baseline="0" dirty="0">
                  <a:ln>
                    <a:noFill/>
                  </a:ln>
                  <a:solidFill>
                    <a:schemeClr val="tx1"/>
                  </a:solidFill>
                  <a:effectLst/>
                  <a:latin typeface="Arial" panose="020B0604020202020204" pitchFamily="34" charset="0"/>
                </a:rPr>
                <a:t>, I am now investigating the topological properties of vortices and surfaces which turn out to accommodate Majorana quasi-particles in the vortex core and the interface respectively. Thus it is urgent to consider how to detect those Majorana particles experimentally. It is my intension to investigate possible experimental methods in collaboration with the experimental groups in this project.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As for </a:t>
              </a:r>
              <a:r>
                <a:rPr kumimoji="0" lang="en-US" altLang="en-US" sz="1800" b="0" i="0" u="none" strike="noStrike" cap="none" normalizeH="0" baseline="30000" dirty="0">
                  <a:ln>
                    <a:noFill/>
                  </a:ln>
                  <a:solidFill>
                    <a:schemeClr val="tx1"/>
                  </a:solidFill>
                  <a:effectLst/>
                  <a:latin typeface="Arial" panose="020B0604020202020204" pitchFamily="34" charset="0"/>
                </a:rPr>
                <a:t>3</a:t>
              </a:r>
              <a:r>
                <a:rPr kumimoji="0" lang="en-US" altLang="en-US" sz="1800" b="0" i="0" u="none" strike="noStrike" cap="none" normalizeH="0" baseline="0" dirty="0">
                  <a:ln>
                    <a:noFill/>
                  </a:ln>
                  <a:solidFill>
                    <a:schemeClr val="tx1"/>
                  </a:solidFill>
                  <a:effectLst/>
                  <a:latin typeface="Arial" panose="020B0604020202020204" pitchFamily="34" charset="0"/>
                </a:rPr>
                <a:t>He </a:t>
              </a:r>
              <a:r>
                <a:rPr kumimoji="0" lang="en-US" altLang="en-US" sz="1800" b="0" i="0" u="none" strike="noStrike" cap="none" normalizeH="0" baseline="0" dirty="0" err="1">
                  <a:ln>
                    <a:noFill/>
                  </a:ln>
                  <a:solidFill>
                    <a:schemeClr val="tx1"/>
                  </a:solidFill>
                  <a:effectLst/>
                  <a:latin typeface="Arial" panose="020B0604020202020204" pitchFamily="34" charset="0"/>
                </a:rPr>
                <a:t>superfluids</a:t>
              </a:r>
              <a:r>
                <a:rPr kumimoji="0" lang="en-US" altLang="en-US" sz="1800" b="0" i="0" u="none" strike="noStrike" cap="none" normalizeH="0" baseline="0" dirty="0">
                  <a:ln>
                    <a:noFill/>
                  </a:ln>
                  <a:solidFill>
                    <a:schemeClr val="tx1"/>
                  </a:solidFill>
                  <a:effectLst/>
                  <a:latin typeface="Arial" panose="020B0604020202020204" pitchFamily="34" charset="0"/>
                </a:rPr>
                <a:t> I am planning to closely work with the experimentalists in this area of this project and help them to perform the best experiments in connection with their experimental missions. In particular, I try to design meaningful experiments using the rotating cryostats in ISSP, Univ. Tokyo, which are the world top facility. </a:t>
              </a:r>
              <a:endParaRPr kumimoji="0" lang="en-US"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rPr>
                <a:t>EDUCATION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Arial" panose="020B0604020202020204" pitchFamily="34" charset="0"/>
                </a:rPr>
                <a:t>1968</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B.Sc. in Physics, Tokyo University of Education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1973</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Ph.D. Tokyo University of Education (Advisor: F. Takano)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rPr>
                <a:t>PROFESSIONAL EXPERIENCE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Arial" panose="020B0604020202020204" pitchFamily="34" charset="0"/>
                </a:rPr>
                <a:t>1974-1990</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Assistant, Department of Physics, Kyoto University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1990-2010</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Associate and full Professor, Department of Physics, Okayama University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2010-Present</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Professor Emeritus, Okayama University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rPr>
                <a:t>SELECTION OF PUBLICATIONS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Arial" panose="020B0604020202020204" pitchFamily="34" charset="0"/>
                </a:rPr>
                <a:t>"Twofold Spontaneous Symmetry Breaking in the Heavy-Fermion Superconductor UPt</a:t>
              </a:r>
              <a:r>
                <a:rPr kumimoji="0" lang="en-US" altLang="en-US" sz="1800" b="0" i="0" u="none" strike="noStrike" cap="none" normalizeH="0" baseline="-30000" dirty="0">
                  <a:ln>
                    <a:noFill/>
                  </a:ln>
                  <a:solidFill>
                    <a:schemeClr val="tx1"/>
                  </a:solidFill>
                  <a:effectLst/>
                  <a:latin typeface="Arial" panose="020B0604020202020204" pitchFamily="34" charset="0"/>
                </a:rPr>
                <a:t>3</a:t>
              </a:r>
              <a:r>
                <a:rPr kumimoji="0" lang="en-US" altLang="en-US" sz="1800" b="0" i="0" u="none" strike="noStrike" cap="none" normalizeH="0" baseline="0" dirty="0">
                  <a:ln>
                    <a:noFill/>
                  </a:ln>
                  <a:solidFill>
                    <a:schemeClr val="tx1"/>
                  </a:solidFill>
                  <a:effectLst/>
                  <a:latin typeface="Arial" panose="020B0604020202020204" pitchFamily="34" charset="0"/>
                </a:rPr>
                <a:t>",</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Y. Machida, A. Itoh, Y. So, K. Izawa, Y. Haga, E. Yamamoto, N. Kimura, Y. Onuki, Y. Tsutsumi, and </a:t>
              </a:r>
              <a:r>
                <a:rPr kumimoji="0" lang="en-US" altLang="en-US" sz="1800" b="1" i="0" u="none" strike="noStrike" cap="none" normalizeH="0" baseline="0" dirty="0">
                  <a:ln>
                    <a:noFill/>
                  </a:ln>
                  <a:solidFill>
                    <a:schemeClr val="tx1"/>
                  </a:solidFill>
                  <a:effectLst/>
                  <a:latin typeface="Arial" panose="020B0604020202020204" pitchFamily="34" charset="0"/>
                </a:rPr>
                <a:t>K. Machida</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1" u="none" strike="noStrike" cap="none" normalizeH="0" baseline="0" dirty="0">
                  <a:ln>
                    <a:noFill/>
                  </a:ln>
                  <a:solidFill>
                    <a:schemeClr val="tx1"/>
                  </a:solidFill>
                  <a:effectLst/>
                  <a:latin typeface="Arial" panose="020B0604020202020204" pitchFamily="34" charset="0"/>
                </a:rPr>
                <a:t>Phys. Rev. Lett. </a:t>
              </a:r>
              <a:r>
                <a:rPr kumimoji="0" lang="en-US" altLang="en-US" sz="1800" b="1" i="0" u="none" strike="noStrike" cap="none" normalizeH="0" baseline="0" dirty="0">
                  <a:ln>
                    <a:noFill/>
                  </a:ln>
                  <a:solidFill>
                    <a:schemeClr val="tx1"/>
                  </a:solidFill>
                  <a:effectLst/>
                  <a:latin typeface="Arial" panose="020B0604020202020204" pitchFamily="34" charset="0"/>
                </a:rPr>
                <a:t>108</a:t>
              </a:r>
              <a:r>
                <a:rPr kumimoji="0" lang="en-US" altLang="en-US" sz="1800" b="0" i="0" u="none" strike="noStrike" cap="none" normalizeH="0" baseline="0" dirty="0">
                  <a:ln>
                    <a:noFill/>
                  </a:ln>
                  <a:solidFill>
                    <a:schemeClr val="tx1"/>
                  </a:solidFill>
                  <a:effectLst/>
                  <a:latin typeface="Arial" panose="020B0604020202020204" pitchFamily="34" charset="0"/>
                </a:rPr>
                <a:t>, 157002-1-5 (2012).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"Stable Skyrmions in SU(2) Gauged Bose-Einstein Condensates",</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T. Kawakami, T. Mizushima, M. Nitta, and </a:t>
              </a:r>
              <a:r>
                <a:rPr kumimoji="0" lang="en-US" altLang="en-US" sz="1800" b="1" i="0" u="none" strike="noStrike" cap="none" normalizeH="0" baseline="0" dirty="0">
                  <a:ln>
                    <a:noFill/>
                  </a:ln>
                  <a:solidFill>
                    <a:schemeClr val="tx1"/>
                  </a:solidFill>
                  <a:effectLst/>
                  <a:latin typeface="Arial" panose="020B0604020202020204" pitchFamily="34" charset="0"/>
                </a:rPr>
                <a:t>K. Machida</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1" u="none" strike="noStrike" cap="none" normalizeH="0" baseline="0" dirty="0">
                  <a:ln>
                    <a:noFill/>
                  </a:ln>
                  <a:solidFill>
                    <a:schemeClr val="tx1"/>
                  </a:solidFill>
                  <a:effectLst/>
                  <a:latin typeface="Arial" panose="020B0604020202020204" pitchFamily="34" charset="0"/>
                </a:rPr>
                <a:t>Phys. Rev. Lett. </a:t>
              </a:r>
              <a:r>
                <a:rPr kumimoji="0" lang="en-US" altLang="en-US" sz="1800" b="1" i="0" u="none" strike="noStrike" cap="none" normalizeH="0" baseline="0" dirty="0">
                  <a:ln>
                    <a:noFill/>
                  </a:ln>
                  <a:solidFill>
                    <a:schemeClr val="tx1"/>
                  </a:solidFill>
                  <a:effectLst/>
                  <a:latin typeface="Arial" panose="020B0604020202020204" pitchFamily="34" charset="0"/>
                </a:rPr>
                <a:t>109</a:t>
              </a:r>
              <a:r>
                <a:rPr kumimoji="0" lang="en-US" altLang="en-US" sz="1800" b="0" i="0" u="none" strike="noStrike" cap="none" normalizeH="0" baseline="0" dirty="0">
                  <a:ln>
                    <a:noFill/>
                  </a:ln>
                  <a:solidFill>
                    <a:schemeClr val="tx1"/>
                  </a:solidFill>
                  <a:effectLst/>
                  <a:latin typeface="Arial" panose="020B0604020202020204" pitchFamily="34" charset="0"/>
                </a:rPr>
                <a:t>, 015301-1-5 (2012).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"Symmetry Protected Topological Order and Spin Susceptibility in Superfluid </a:t>
              </a:r>
              <a:r>
                <a:rPr kumimoji="0" lang="en-US" altLang="en-US" sz="1800" b="0" i="0" u="none" strike="noStrike" cap="none" normalizeH="0" baseline="30000" dirty="0">
                  <a:ln>
                    <a:noFill/>
                  </a:ln>
                  <a:solidFill>
                    <a:schemeClr val="tx1"/>
                  </a:solidFill>
                  <a:effectLst/>
                  <a:latin typeface="Arial" panose="020B0604020202020204" pitchFamily="34" charset="0"/>
                </a:rPr>
                <a:t>3</a:t>
              </a:r>
              <a:r>
                <a:rPr kumimoji="0" lang="en-US" altLang="en-US" sz="1800" b="0" i="0" u="none" strike="noStrike" cap="none" normalizeH="0" baseline="0" dirty="0">
                  <a:ln>
                    <a:noFill/>
                  </a:ln>
                  <a:solidFill>
                    <a:schemeClr val="tx1"/>
                  </a:solidFill>
                  <a:effectLst/>
                  <a:latin typeface="Arial" panose="020B0604020202020204" pitchFamily="34" charset="0"/>
                </a:rPr>
                <a:t>He-B",</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T. Mizushima, M. Sato, and </a:t>
              </a:r>
              <a:r>
                <a:rPr kumimoji="0" lang="en-US" altLang="en-US" sz="1800" b="1" i="0" u="none" strike="noStrike" cap="none" normalizeH="0" baseline="0" dirty="0">
                  <a:ln>
                    <a:noFill/>
                  </a:ln>
                  <a:solidFill>
                    <a:schemeClr val="tx1"/>
                  </a:solidFill>
                  <a:effectLst/>
                  <a:latin typeface="Arial" panose="020B0604020202020204" pitchFamily="34" charset="0"/>
                </a:rPr>
                <a:t>K. Machida</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1" u="none" strike="noStrike" cap="none" normalizeH="0" baseline="0" dirty="0">
                  <a:ln>
                    <a:noFill/>
                  </a:ln>
                  <a:solidFill>
                    <a:schemeClr val="tx1"/>
                  </a:solidFill>
                  <a:effectLst/>
                  <a:latin typeface="Arial" panose="020B0604020202020204" pitchFamily="34" charset="0"/>
                </a:rPr>
                <a:t>Phys. Rev. Lett. </a:t>
              </a:r>
              <a:r>
                <a:rPr kumimoji="0" lang="en-US" altLang="en-US" sz="1800" b="1" i="0" u="none" strike="noStrike" cap="none" normalizeH="0" baseline="0" dirty="0">
                  <a:ln>
                    <a:noFill/>
                  </a:ln>
                  <a:solidFill>
                    <a:schemeClr val="tx1"/>
                  </a:solidFill>
                  <a:effectLst/>
                  <a:latin typeface="Arial" panose="020B0604020202020204" pitchFamily="34" charset="0"/>
                </a:rPr>
                <a:t>109</a:t>
              </a:r>
              <a:r>
                <a:rPr kumimoji="0" lang="en-US" altLang="en-US" sz="1800" b="0" i="0" u="none" strike="noStrike" cap="none" normalizeH="0" baseline="0" dirty="0">
                  <a:ln>
                    <a:noFill/>
                  </a:ln>
                  <a:solidFill>
                    <a:schemeClr val="tx1"/>
                  </a:solidFill>
                  <a:effectLst/>
                  <a:latin typeface="Arial" panose="020B0604020202020204" pitchFamily="34" charset="0"/>
                </a:rPr>
                <a:t>, 165301-1-5 (2012). </a:t>
              </a:r>
            </a:p>
          </p:txBody>
        </p:sp>
        <p:pic>
          <p:nvPicPr>
            <p:cNvPr id="1026" name="Picture 2" descr="Member Profile">
              <a:extLst>
                <a:ext uri="{FF2B5EF4-FFF2-40B4-BE49-F238E27FC236}">
                  <a16:creationId xmlns:a16="http://schemas.microsoft.com/office/drawing/2014/main" id="{D028ED19-44A7-2C8E-533A-A76D7AF202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73735" y="-3287253"/>
              <a:ext cx="5238750" cy="3333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Kazushige MACHIDA">
              <a:extLst>
                <a:ext uri="{FF2B5EF4-FFF2-40B4-BE49-F238E27FC236}">
                  <a16:creationId xmlns:a16="http://schemas.microsoft.com/office/drawing/2014/main" id="{496387A3-3439-2D37-B79D-41F952BA2B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67385" y="-2966578"/>
              <a:ext cx="9525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hlinkClick r:id="rId7"/>
              <a:extLst>
                <a:ext uri="{FF2B5EF4-FFF2-40B4-BE49-F238E27FC236}">
                  <a16:creationId xmlns:a16="http://schemas.microsoft.com/office/drawing/2014/main" id="{BF50B967-9725-6355-DB4D-5BB5FDD96F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96073" y="-528178"/>
              <a:ext cx="152400" cy="152400"/>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D0D886E5-1479-2B70-34F7-232F4E25A9A8}"/>
              </a:ext>
            </a:extLst>
          </p:cNvPr>
          <p:cNvSpPr txBox="1"/>
          <p:nvPr/>
        </p:nvSpPr>
        <p:spPr>
          <a:xfrm>
            <a:off x="13569950" y="2660134"/>
            <a:ext cx="27139900" cy="369332"/>
          </a:xfrm>
          <a:prstGeom prst="rect">
            <a:avLst/>
          </a:prstGeom>
          <a:noFill/>
        </p:spPr>
        <p:txBody>
          <a:bodyPr wrap="square">
            <a:spAutoFit/>
          </a:bodyPr>
          <a:lstStyle/>
          <a:p>
            <a:r>
              <a:rPr lang="de-DE" dirty="0" err="1"/>
              <a:t>Bargerbos</a:t>
            </a:r>
            <a:endParaRPr lang="en-US" dirty="0"/>
          </a:p>
        </p:txBody>
      </p:sp>
      <p:sp>
        <p:nvSpPr>
          <p:cNvPr id="24" name="TextBox 23">
            <a:extLst>
              <a:ext uri="{FF2B5EF4-FFF2-40B4-BE49-F238E27FC236}">
                <a16:creationId xmlns:a16="http://schemas.microsoft.com/office/drawing/2014/main" id="{2B751775-41FF-3138-A623-A2358FDB5673}"/>
              </a:ext>
            </a:extLst>
          </p:cNvPr>
          <p:cNvSpPr txBox="1"/>
          <p:nvPr/>
        </p:nvSpPr>
        <p:spPr>
          <a:xfrm>
            <a:off x="7742869" y="1856844"/>
            <a:ext cx="27139900" cy="646331"/>
          </a:xfrm>
          <a:prstGeom prst="rect">
            <a:avLst/>
          </a:prstGeom>
          <a:noFill/>
        </p:spPr>
        <p:txBody>
          <a:bodyPr wrap="square">
            <a:spAutoFit/>
          </a:bodyPr>
          <a:lstStyle/>
          <a:p>
            <a:r>
              <a:rPr lang="de-DE" dirty="0"/>
              <a:t>Additional </a:t>
            </a:r>
            <a:r>
              <a:rPr lang="de-DE" dirty="0" err="1"/>
              <a:t>prospects</a:t>
            </a:r>
            <a:r>
              <a:rPr lang="de-DE" dirty="0"/>
              <a:t>:</a:t>
            </a:r>
            <a:br>
              <a:rPr lang="de-DE" dirty="0"/>
            </a:br>
            <a:r>
              <a:rPr lang="de-DE" dirty="0" err="1"/>
              <a:t>Transmon</a:t>
            </a:r>
            <a:r>
              <a:rPr lang="de-DE" dirty="0"/>
              <a:t> </a:t>
            </a:r>
            <a:r>
              <a:rPr lang="de-DE" dirty="0" err="1"/>
              <a:t>qubit</a:t>
            </a:r>
            <a:r>
              <a:rPr lang="de-DE" dirty="0"/>
              <a:t> + </a:t>
            </a:r>
            <a:r>
              <a:rPr lang="de-DE" dirty="0" err="1"/>
              <a:t>quantum</a:t>
            </a:r>
            <a:r>
              <a:rPr lang="de-DE" dirty="0"/>
              <a:t> </a:t>
            </a:r>
            <a:r>
              <a:rPr lang="de-DE" dirty="0" err="1"/>
              <a:t>dot</a:t>
            </a:r>
            <a:endParaRPr lang="en-US" dirty="0"/>
          </a:p>
        </p:txBody>
      </p:sp>
    </p:spTree>
    <p:extLst>
      <p:ext uri="{BB962C8B-B14F-4D97-AF65-F5344CB8AC3E}">
        <p14:creationId xmlns:p14="http://schemas.microsoft.com/office/powerpoint/2010/main" val="1156992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B2D5B-DCEA-9E64-612D-64607A4C782E}"/>
              </a:ext>
            </a:extLst>
          </p:cNvPr>
          <p:cNvSpPr>
            <a:spLocks noGrp="1"/>
          </p:cNvSpPr>
          <p:nvPr>
            <p:ph type="title"/>
          </p:nvPr>
        </p:nvSpPr>
        <p:spPr/>
        <p:txBody>
          <a:bodyPr/>
          <a:lstStyle/>
          <a:p>
            <a:r>
              <a:rPr lang="de-DE" dirty="0"/>
              <a:t>Summary</a:t>
            </a:r>
            <a:endParaRPr lang="en-US" dirty="0"/>
          </a:p>
        </p:txBody>
      </p:sp>
      <p:pic>
        <p:nvPicPr>
          <p:cNvPr id="8" name="Picture 7">
            <a:extLst>
              <a:ext uri="{FF2B5EF4-FFF2-40B4-BE49-F238E27FC236}">
                <a16:creationId xmlns:a16="http://schemas.microsoft.com/office/drawing/2014/main" id="{43CD8142-334F-1716-51F3-94FD0019B3A5}"/>
              </a:ext>
            </a:extLst>
          </p:cNvPr>
          <p:cNvPicPr>
            <a:picLocks noChangeAspect="1"/>
          </p:cNvPicPr>
          <p:nvPr/>
        </p:nvPicPr>
        <p:blipFill>
          <a:blip r:embed="rId2"/>
          <a:stretch>
            <a:fillRect/>
          </a:stretch>
        </p:blipFill>
        <p:spPr>
          <a:xfrm>
            <a:off x="8191500" y="2090899"/>
            <a:ext cx="3706650" cy="2289886"/>
          </a:xfrm>
          <a:prstGeom prst="rect">
            <a:avLst/>
          </a:prstGeom>
        </p:spPr>
      </p:pic>
      <p:pic>
        <p:nvPicPr>
          <p:cNvPr id="9" name="Picture 8">
            <a:extLst>
              <a:ext uri="{FF2B5EF4-FFF2-40B4-BE49-F238E27FC236}">
                <a16:creationId xmlns:a16="http://schemas.microsoft.com/office/drawing/2014/main" id="{769E770C-D333-2DC4-5BAD-02802B581E75}"/>
              </a:ext>
            </a:extLst>
          </p:cNvPr>
          <p:cNvPicPr>
            <a:picLocks noChangeAspect="1"/>
          </p:cNvPicPr>
          <p:nvPr/>
        </p:nvPicPr>
        <p:blipFill>
          <a:blip r:embed="rId3"/>
          <a:stretch>
            <a:fillRect/>
          </a:stretch>
        </p:blipFill>
        <p:spPr>
          <a:xfrm>
            <a:off x="306550" y="2242852"/>
            <a:ext cx="4250738" cy="1985980"/>
          </a:xfrm>
          <a:prstGeom prst="rect">
            <a:avLst/>
          </a:prstGeom>
        </p:spPr>
      </p:pic>
      <p:pic>
        <p:nvPicPr>
          <p:cNvPr id="10" name="Picture 9">
            <a:extLst>
              <a:ext uri="{FF2B5EF4-FFF2-40B4-BE49-F238E27FC236}">
                <a16:creationId xmlns:a16="http://schemas.microsoft.com/office/drawing/2014/main" id="{74FC3004-CD1D-2697-E86A-8A20765C977F}"/>
              </a:ext>
            </a:extLst>
          </p:cNvPr>
          <p:cNvPicPr>
            <a:picLocks noChangeAspect="1"/>
          </p:cNvPicPr>
          <p:nvPr/>
        </p:nvPicPr>
        <p:blipFill>
          <a:blip r:embed="rId4"/>
          <a:stretch>
            <a:fillRect/>
          </a:stretch>
        </p:blipFill>
        <p:spPr>
          <a:xfrm>
            <a:off x="4864681" y="1795683"/>
            <a:ext cx="3019425" cy="2880318"/>
          </a:xfrm>
          <a:prstGeom prst="rect">
            <a:avLst/>
          </a:prstGeom>
        </p:spPr>
      </p:pic>
      <p:sp>
        <p:nvSpPr>
          <p:cNvPr id="11" name="TextBox 10">
            <a:extLst>
              <a:ext uri="{FF2B5EF4-FFF2-40B4-BE49-F238E27FC236}">
                <a16:creationId xmlns:a16="http://schemas.microsoft.com/office/drawing/2014/main" id="{781164D9-9E79-C227-8767-E1942E169202}"/>
              </a:ext>
            </a:extLst>
          </p:cNvPr>
          <p:cNvSpPr txBox="1"/>
          <p:nvPr/>
        </p:nvSpPr>
        <p:spPr>
          <a:xfrm>
            <a:off x="444500" y="4953000"/>
            <a:ext cx="3948532" cy="430887"/>
          </a:xfrm>
          <a:prstGeom prst="rect">
            <a:avLst/>
          </a:prstGeom>
          <a:noFill/>
        </p:spPr>
        <p:txBody>
          <a:bodyPr wrap="square" rtlCol="0">
            <a:spAutoFit/>
          </a:bodyPr>
          <a:lstStyle/>
          <a:p>
            <a:r>
              <a:rPr lang="de-DE" sz="2200" b="1" dirty="0"/>
              <a:t>Machida-Shibata </a:t>
            </a:r>
            <a:r>
              <a:rPr lang="de-DE" sz="2200" b="1" dirty="0" err="1"/>
              <a:t>lattices</a:t>
            </a:r>
            <a:endParaRPr lang="en-US" sz="2200" b="1" dirty="0"/>
          </a:p>
        </p:txBody>
      </p:sp>
      <p:sp>
        <p:nvSpPr>
          <p:cNvPr id="12" name="TextBox 11">
            <a:extLst>
              <a:ext uri="{FF2B5EF4-FFF2-40B4-BE49-F238E27FC236}">
                <a16:creationId xmlns:a16="http://schemas.microsoft.com/office/drawing/2014/main" id="{5D42CFC7-29DF-23D3-2CA2-B5E953B92795}"/>
              </a:ext>
            </a:extLst>
          </p:cNvPr>
          <p:cNvSpPr txBox="1"/>
          <p:nvPr/>
        </p:nvSpPr>
        <p:spPr>
          <a:xfrm>
            <a:off x="4864681" y="4953000"/>
            <a:ext cx="4190419" cy="1446550"/>
          </a:xfrm>
          <a:prstGeom prst="rect">
            <a:avLst/>
          </a:prstGeom>
          <a:noFill/>
        </p:spPr>
        <p:txBody>
          <a:bodyPr wrap="square" rtlCol="0">
            <a:spAutoFit/>
          </a:bodyPr>
          <a:lstStyle/>
          <a:p>
            <a:r>
              <a:rPr lang="de-DE" sz="2200" b="1" dirty="0" err="1"/>
              <a:t>Topological</a:t>
            </a:r>
            <a:r>
              <a:rPr lang="de-DE" sz="2200" b="1" dirty="0"/>
              <a:t> </a:t>
            </a:r>
            <a:r>
              <a:rPr lang="de-DE" sz="2200" b="1" dirty="0" err="1"/>
              <a:t>superconductor</a:t>
            </a:r>
            <a:r>
              <a:rPr lang="de-DE" sz="2200" dirty="0"/>
              <a:t>,</a:t>
            </a:r>
            <a:br>
              <a:rPr lang="de-DE" sz="2200" dirty="0"/>
            </a:br>
            <a:r>
              <a:rPr lang="de-DE" sz="2200" dirty="0" err="1"/>
              <a:t>class</a:t>
            </a:r>
            <a:r>
              <a:rPr lang="de-DE" sz="2200" dirty="0"/>
              <a:t> DIII, </a:t>
            </a:r>
            <a:br>
              <a:rPr lang="de-DE" sz="2200" dirty="0"/>
            </a:br>
            <a:r>
              <a:rPr lang="de-DE" sz="2200" b="1" dirty="0"/>
              <a:t>Kramers </a:t>
            </a:r>
            <a:r>
              <a:rPr lang="de-DE" sz="2200" b="1" dirty="0" err="1"/>
              <a:t>degenerate</a:t>
            </a:r>
            <a:br>
              <a:rPr lang="de-DE" sz="2200" b="1" dirty="0"/>
            </a:br>
            <a:r>
              <a:rPr lang="de-DE" sz="2200" b="1" dirty="0"/>
              <a:t>Majorana </a:t>
            </a:r>
            <a:r>
              <a:rPr lang="de-DE" sz="2200" b="1" dirty="0" err="1"/>
              <a:t>modes</a:t>
            </a:r>
            <a:endParaRPr lang="en-US" sz="2200" b="1" dirty="0"/>
          </a:p>
        </p:txBody>
      </p:sp>
      <p:sp>
        <p:nvSpPr>
          <p:cNvPr id="13" name="TextBox 12">
            <a:extLst>
              <a:ext uri="{FF2B5EF4-FFF2-40B4-BE49-F238E27FC236}">
                <a16:creationId xmlns:a16="http://schemas.microsoft.com/office/drawing/2014/main" id="{B4F0C4B0-014F-A2E5-C628-DDF41C0C43D6}"/>
              </a:ext>
            </a:extLst>
          </p:cNvPr>
          <p:cNvSpPr txBox="1"/>
          <p:nvPr/>
        </p:nvSpPr>
        <p:spPr>
          <a:xfrm>
            <a:off x="8962695" y="4953000"/>
            <a:ext cx="2852127" cy="1446550"/>
          </a:xfrm>
          <a:prstGeom prst="rect">
            <a:avLst/>
          </a:prstGeom>
          <a:noFill/>
        </p:spPr>
        <p:txBody>
          <a:bodyPr wrap="none" rtlCol="0">
            <a:spAutoFit/>
          </a:bodyPr>
          <a:lstStyle/>
          <a:p>
            <a:r>
              <a:rPr lang="de-DE" sz="2200" b="1" dirty="0" err="1"/>
              <a:t>Compensating</a:t>
            </a:r>
            <a:br>
              <a:rPr lang="de-DE" sz="2200" b="1" dirty="0"/>
            </a:br>
            <a:r>
              <a:rPr lang="de-DE" sz="2200" b="1" dirty="0" err="1"/>
              <a:t>singlet</a:t>
            </a:r>
            <a:r>
              <a:rPr lang="de-DE" sz="2200" b="1" dirty="0"/>
              <a:t> and </a:t>
            </a:r>
            <a:r>
              <a:rPr lang="de-DE" sz="2200" b="1" dirty="0" err="1"/>
              <a:t>triplet</a:t>
            </a:r>
            <a:br>
              <a:rPr lang="de-DE" sz="2200" b="1" dirty="0"/>
            </a:br>
            <a:r>
              <a:rPr lang="de-DE" sz="2200" b="1" dirty="0" err="1"/>
              <a:t>superconductivity</a:t>
            </a:r>
            <a:r>
              <a:rPr lang="de-DE" sz="2200" b="1" dirty="0"/>
              <a:t> </a:t>
            </a:r>
            <a:r>
              <a:rPr lang="de-DE" sz="2200" dirty="0"/>
              <a:t>in </a:t>
            </a:r>
            <a:br>
              <a:rPr lang="en-US" sz="2200" dirty="0"/>
            </a:br>
            <a:r>
              <a:rPr lang="en-US" sz="2200" dirty="0"/>
              <a:t>momentum space</a:t>
            </a:r>
            <a:endParaRPr lang="de-DE" sz="2200" dirty="0"/>
          </a:p>
        </p:txBody>
      </p:sp>
    </p:spTree>
    <p:extLst>
      <p:ext uri="{BB962C8B-B14F-4D97-AF65-F5344CB8AC3E}">
        <p14:creationId xmlns:p14="http://schemas.microsoft.com/office/powerpoint/2010/main" val="246980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E7656-0544-DA47-04FE-F94C7124424F}"/>
              </a:ext>
            </a:extLst>
          </p:cNvPr>
          <p:cNvSpPr>
            <a:spLocks noGrp="1"/>
          </p:cNvSpPr>
          <p:nvPr>
            <p:ph type="title"/>
          </p:nvPr>
        </p:nvSpPr>
        <p:spPr/>
        <p:txBody>
          <a:bodyPr/>
          <a:lstStyle/>
          <a:p>
            <a:r>
              <a:rPr lang="de-DE" dirty="0"/>
              <a:t>Gap </a:t>
            </a:r>
            <a:r>
              <a:rPr lang="de-DE" dirty="0" err="1"/>
              <a:t>closure</a:t>
            </a:r>
            <a:r>
              <a:rPr lang="de-DE" dirty="0"/>
              <a:t> and </a:t>
            </a:r>
            <a:r>
              <a:rPr lang="de-DE" dirty="0" err="1"/>
              <a:t>opening</a:t>
            </a:r>
            <a:endParaRPr lang="en-US" dirty="0"/>
          </a:p>
        </p:txBody>
      </p:sp>
      <p:pic>
        <p:nvPicPr>
          <p:cNvPr id="4" name="MovieBandsCutOff100">
            <a:hlinkClick r:id="" action="ppaction://media"/>
            <a:extLst>
              <a:ext uri="{FF2B5EF4-FFF2-40B4-BE49-F238E27FC236}">
                <a16:creationId xmlns:a16="http://schemas.microsoft.com/office/drawing/2014/main" id="{429BECF0-457C-EEBA-B38C-9A5AE50E7C2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066257" y="1384461"/>
            <a:ext cx="5391944" cy="4436902"/>
          </a:xfrm>
        </p:spPr>
      </p:pic>
    </p:spTree>
    <p:extLst>
      <p:ext uri="{BB962C8B-B14F-4D97-AF65-F5344CB8AC3E}">
        <p14:creationId xmlns:p14="http://schemas.microsoft.com/office/powerpoint/2010/main" val="2029898860"/>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EDFB1-4A1A-4246-4F60-DA82EF2745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397192-680C-E9EB-2031-2E6420883820}"/>
              </a:ext>
            </a:extLst>
          </p:cNvPr>
          <p:cNvSpPr>
            <a:spLocks noGrp="1"/>
          </p:cNvSpPr>
          <p:nvPr>
            <p:ph type="title"/>
          </p:nvPr>
        </p:nvSpPr>
        <p:spPr/>
        <p:txBody>
          <a:bodyPr/>
          <a:lstStyle/>
          <a:p>
            <a:r>
              <a:rPr lang="de-DE" dirty="0"/>
              <a:t>Outlook</a:t>
            </a:r>
            <a:endParaRPr lang="en-US" dirty="0"/>
          </a:p>
        </p:txBody>
      </p:sp>
      <p:sp>
        <p:nvSpPr>
          <p:cNvPr id="3" name="Content Placeholder 2">
            <a:extLst>
              <a:ext uri="{FF2B5EF4-FFF2-40B4-BE49-F238E27FC236}">
                <a16:creationId xmlns:a16="http://schemas.microsoft.com/office/drawing/2014/main" id="{38F9525A-2F1F-077F-221D-DD8779D03B90}"/>
              </a:ext>
            </a:extLst>
          </p:cNvPr>
          <p:cNvSpPr>
            <a:spLocks noGrp="1"/>
          </p:cNvSpPr>
          <p:nvPr>
            <p:ph idx="1"/>
          </p:nvPr>
        </p:nvSpPr>
        <p:spPr>
          <a:xfrm>
            <a:off x="838200" y="1825624"/>
            <a:ext cx="10845800" cy="5172075"/>
          </a:xfrm>
        </p:spPr>
        <p:txBody>
          <a:bodyPr>
            <a:normAutofit/>
          </a:bodyPr>
          <a:lstStyle/>
          <a:p>
            <a:r>
              <a:rPr lang="de-DE" dirty="0" err="1"/>
              <a:t>Hybridizing</a:t>
            </a:r>
            <a:r>
              <a:rPr lang="de-DE" dirty="0"/>
              <a:t> Machida-Shibata </a:t>
            </a:r>
            <a:r>
              <a:rPr lang="de-DE" dirty="0" err="1"/>
              <a:t>states</a:t>
            </a:r>
            <a:r>
              <a:rPr lang="de-DE" dirty="0"/>
              <a:t> and </a:t>
            </a:r>
            <a:r>
              <a:rPr lang="de-DE" dirty="0" err="1"/>
              <a:t>Yu</a:t>
            </a:r>
            <a:r>
              <a:rPr lang="de-DE" dirty="0"/>
              <a:t>-Shiba-</a:t>
            </a:r>
            <a:r>
              <a:rPr lang="de-DE" dirty="0" err="1"/>
              <a:t>Rusinov</a:t>
            </a:r>
            <a:r>
              <a:rPr lang="de-DE" dirty="0"/>
              <a:t> </a:t>
            </a:r>
            <a:r>
              <a:rPr lang="de-DE" dirty="0" err="1"/>
              <a:t>states</a:t>
            </a:r>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en-US" b="1" dirty="0"/>
              <a:t>Splitting</a:t>
            </a:r>
            <a:r>
              <a:rPr lang="en-US" dirty="0"/>
              <a:t> </a:t>
            </a:r>
            <a:r>
              <a:rPr lang="en-US" b="1" dirty="0" err="1"/>
              <a:t>Kramers</a:t>
            </a:r>
            <a:r>
              <a:rPr lang="en-US" b="1" dirty="0"/>
              <a:t> degeneracy</a:t>
            </a:r>
            <a:r>
              <a:rPr lang="en-US" dirty="0"/>
              <a:t>, further topological phases upon hybridization</a:t>
            </a:r>
          </a:p>
        </p:txBody>
      </p:sp>
      <p:grpSp>
        <p:nvGrpSpPr>
          <p:cNvPr id="5" name="Gruppieren 28">
            <a:extLst>
              <a:ext uri="{FF2B5EF4-FFF2-40B4-BE49-F238E27FC236}">
                <a16:creationId xmlns:a16="http://schemas.microsoft.com/office/drawing/2014/main" id="{B70A9A7B-6D56-6610-0B7E-79A2A8578FF9}"/>
              </a:ext>
            </a:extLst>
          </p:cNvPr>
          <p:cNvGrpSpPr/>
          <p:nvPr/>
        </p:nvGrpSpPr>
        <p:grpSpPr>
          <a:xfrm>
            <a:off x="7029117" y="458887"/>
            <a:ext cx="4751217" cy="1238673"/>
            <a:chOff x="-292545" y="4385725"/>
            <a:chExt cx="7850575" cy="2046696"/>
          </a:xfrm>
        </p:grpSpPr>
        <p:pic>
          <p:nvPicPr>
            <p:cNvPr id="6" name="Grafik 25" descr="Ein Bild, das Plastik, Blau enthält.&#10;&#10;Automatisch generierte Beschreibung">
              <a:extLst>
                <a:ext uri="{FF2B5EF4-FFF2-40B4-BE49-F238E27FC236}">
                  <a16:creationId xmlns:a16="http://schemas.microsoft.com/office/drawing/2014/main" id="{199AD58A-54E4-47E7-5E30-2A7F0A25842F}"/>
                </a:ext>
              </a:extLst>
            </p:cNvPr>
            <p:cNvPicPr>
              <a:picLocks noChangeAspect="1"/>
            </p:cNvPicPr>
            <p:nvPr/>
          </p:nvPicPr>
          <p:blipFill rotWithShape="1">
            <a:blip r:embed="rId2">
              <a:extLst>
                <a:ext uri="{28A0092B-C50C-407E-A947-70E740481C1C}">
                  <a14:useLocalDpi xmlns:a14="http://schemas.microsoft.com/office/drawing/2010/main" val="0"/>
                </a:ext>
              </a:extLst>
            </a:blip>
            <a:srcRect l="2208" t="22407" r="20333" b="24815"/>
            <a:stretch/>
          </p:blipFill>
          <p:spPr>
            <a:xfrm>
              <a:off x="-292545" y="4391834"/>
              <a:ext cx="3993162" cy="2040587"/>
            </a:xfrm>
            <a:prstGeom prst="rect">
              <a:avLst/>
            </a:prstGeom>
          </p:spPr>
        </p:pic>
        <p:pic>
          <p:nvPicPr>
            <p:cNvPr id="7" name="Grafik 26" descr="Ein Bild, das Plastik, Blau enthält.&#10;&#10;Automatisch generierte Beschreibung">
              <a:extLst>
                <a:ext uri="{FF2B5EF4-FFF2-40B4-BE49-F238E27FC236}">
                  <a16:creationId xmlns:a16="http://schemas.microsoft.com/office/drawing/2014/main" id="{04E53983-EF07-E078-8206-9CFBEDA5B51C}"/>
                </a:ext>
              </a:extLst>
            </p:cNvPr>
            <p:cNvPicPr>
              <a:picLocks noChangeAspect="1"/>
            </p:cNvPicPr>
            <p:nvPr/>
          </p:nvPicPr>
          <p:blipFill rotWithShape="1">
            <a:blip r:embed="rId2">
              <a:extLst>
                <a:ext uri="{28A0092B-C50C-407E-A947-70E740481C1C}">
                  <a14:useLocalDpi xmlns:a14="http://schemas.microsoft.com/office/drawing/2010/main" val="0"/>
                </a:ext>
              </a:extLst>
            </a:blip>
            <a:srcRect l="8970" t="22407" r="20306" b="24815"/>
            <a:stretch/>
          </p:blipFill>
          <p:spPr>
            <a:xfrm>
              <a:off x="2830398" y="4385725"/>
              <a:ext cx="3646001" cy="2040587"/>
            </a:xfrm>
            <a:prstGeom prst="rect">
              <a:avLst/>
            </a:prstGeom>
          </p:spPr>
        </p:pic>
        <p:pic>
          <p:nvPicPr>
            <p:cNvPr id="8" name="Grafik 27" descr="Ein Bild, das Plastik, Blau enthält.&#10;&#10;Automatisch generierte Beschreibung">
              <a:extLst>
                <a:ext uri="{FF2B5EF4-FFF2-40B4-BE49-F238E27FC236}">
                  <a16:creationId xmlns:a16="http://schemas.microsoft.com/office/drawing/2014/main" id="{38C553C8-54B9-D741-DBB5-D188B625BF3B}"/>
                </a:ext>
              </a:extLst>
            </p:cNvPr>
            <p:cNvPicPr>
              <a:picLocks noChangeAspect="1"/>
            </p:cNvPicPr>
            <p:nvPr/>
          </p:nvPicPr>
          <p:blipFill rotWithShape="1">
            <a:blip r:embed="rId2">
              <a:extLst>
                <a:ext uri="{28A0092B-C50C-407E-A947-70E740481C1C}">
                  <a14:useLocalDpi xmlns:a14="http://schemas.microsoft.com/office/drawing/2010/main" val="0"/>
                </a:ext>
              </a:extLst>
            </a:blip>
            <a:srcRect l="8970" t="22407" r="13571" b="24815"/>
            <a:stretch/>
          </p:blipFill>
          <p:spPr>
            <a:xfrm>
              <a:off x="3564868" y="4386263"/>
              <a:ext cx="3993162" cy="2040587"/>
            </a:xfrm>
            <a:prstGeom prst="rect">
              <a:avLst/>
            </a:prstGeom>
          </p:spPr>
        </p:pic>
      </p:grpSp>
      <p:pic>
        <p:nvPicPr>
          <p:cNvPr id="9" name="Grafik 3" descr="Ein Bild, das Grün, Reihe enthält.&#10;&#10;Automatisch generierte Beschreibung">
            <a:extLst>
              <a:ext uri="{FF2B5EF4-FFF2-40B4-BE49-F238E27FC236}">
                <a16:creationId xmlns:a16="http://schemas.microsoft.com/office/drawing/2014/main" id="{DD3C95DE-36B9-F065-F5F9-CFD76A5A0D40}"/>
              </a:ext>
            </a:extLst>
          </p:cNvPr>
          <p:cNvPicPr>
            <a:picLocks noChangeAspect="1"/>
          </p:cNvPicPr>
          <p:nvPr/>
        </p:nvPicPr>
        <p:blipFill rotWithShape="1">
          <a:blip r:embed="rId3"/>
          <a:srcRect b="13216"/>
          <a:stretch/>
        </p:blipFill>
        <p:spPr>
          <a:xfrm>
            <a:off x="9445804" y="697863"/>
            <a:ext cx="2041390" cy="950386"/>
          </a:xfrm>
          <a:prstGeom prst="rect">
            <a:avLst/>
          </a:prstGeom>
        </p:spPr>
      </p:pic>
      <p:sp>
        <p:nvSpPr>
          <p:cNvPr id="10" name="Textfeld 12">
            <a:extLst>
              <a:ext uri="{FF2B5EF4-FFF2-40B4-BE49-F238E27FC236}">
                <a16:creationId xmlns:a16="http://schemas.microsoft.com/office/drawing/2014/main" id="{C3ABB211-9BF1-843E-B049-76FD4F0A5CBA}"/>
              </a:ext>
            </a:extLst>
          </p:cNvPr>
          <p:cNvSpPr txBox="1"/>
          <p:nvPr/>
        </p:nvSpPr>
        <p:spPr>
          <a:xfrm>
            <a:off x="9151895" y="128826"/>
            <a:ext cx="3014705" cy="369332"/>
          </a:xfrm>
          <a:prstGeom prst="rect">
            <a:avLst/>
          </a:prstGeom>
          <a:noFill/>
        </p:spPr>
        <p:txBody>
          <a:bodyPr wrap="square">
            <a:spAutoFit/>
          </a:bodyPr>
          <a:lstStyle/>
          <a:p>
            <a:r>
              <a:rPr lang="en-US" sz="1800" b="1" dirty="0"/>
              <a:t>Machida-Shibata states</a:t>
            </a:r>
            <a:endParaRPr lang="en-US" b="1" dirty="0"/>
          </a:p>
        </p:txBody>
      </p:sp>
      <p:sp>
        <p:nvSpPr>
          <p:cNvPr id="11" name="Textfeld 14">
            <a:extLst>
              <a:ext uri="{FF2B5EF4-FFF2-40B4-BE49-F238E27FC236}">
                <a16:creationId xmlns:a16="http://schemas.microsoft.com/office/drawing/2014/main" id="{8B28BA64-F5EB-4D79-A51D-2BB28B46CA66}"/>
              </a:ext>
            </a:extLst>
          </p:cNvPr>
          <p:cNvSpPr txBox="1"/>
          <p:nvPr/>
        </p:nvSpPr>
        <p:spPr>
          <a:xfrm>
            <a:off x="7543748" y="141526"/>
            <a:ext cx="2765666" cy="369332"/>
          </a:xfrm>
          <a:prstGeom prst="rect">
            <a:avLst/>
          </a:prstGeom>
          <a:noFill/>
        </p:spPr>
        <p:txBody>
          <a:bodyPr wrap="square">
            <a:spAutoFit/>
          </a:bodyPr>
          <a:lstStyle/>
          <a:p>
            <a:r>
              <a:rPr lang="en-US" sz="1800" b="1" dirty="0"/>
              <a:t>YSR</a:t>
            </a:r>
            <a:r>
              <a:rPr lang="en-US" sz="1800" dirty="0"/>
              <a:t> states</a:t>
            </a:r>
            <a:endParaRPr lang="en-US" dirty="0"/>
          </a:p>
        </p:txBody>
      </p:sp>
      <p:pic>
        <p:nvPicPr>
          <p:cNvPr id="12" name="Grafik 7">
            <a:extLst>
              <a:ext uri="{FF2B5EF4-FFF2-40B4-BE49-F238E27FC236}">
                <a16:creationId xmlns:a16="http://schemas.microsoft.com/office/drawing/2014/main" id="{D831B5C6-B357-CF8E-874D-8CCDED65B922}"/>
              </a:ext>
            </a:extLst>
          </p:cNvPr>
          <p:cNvPicPr>
            <a:picLocks noChangeAspect="1"/>
          </p:cNvPicPr>
          <p:nvPr/>
        </p:nvPicPr>
        <p:blipFill>
          <a:blip r:embed="rId4"/>
          <a:stretch>
            <a:fillRect/>
          </a:stretch>
        </p:blipFill>
        <p:spPr>
          <a:xfrm>
            <a:off x="7350776" y="715618"/>
            <a:ext cx="1651402" cy="885908"/>
          </a:xfrm>
          <a:prstGeom prst="rect">
            <a:avLst/>
          </a:prstGeom>
        </p:spPr>
      </p:pic>
      <p:sp>
        <p:nvSpPr>
          <p:cNvPr id="14" name="Rectangle 2">
            <a:extLst>
              <a:ext uri="{FF2B5EF4-FFF2-40B4-BE49-F238E27FC236}">
                <a16:creationId xmlns:a16="http://schemas.microsoft.com/office/drawing/2014/main" id="{C109F2DF-F709-4512-89A0-EE0EE50720E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arXiv:2410.16054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3">
            <a:extLst>
              <a:ext uri="{FF2B5EF4-FFF2-40B4-BE49-F238E27FC236}">
                <a16:creationId xmlns:a16="http://schemas.microsoft.com/office/drawing/2014/main" id="{5E9BC17F-E726-3BEE-1507-85CACB69BBC7}"/>
              </a:ext>
            </a:extLst>
          </p:cNvPr>
          <p:cNvSpPr>
            <a:spLocks noChangeArrowheads="1"/>
          </p:cNvSpPr>
          <p:nvPr/>
        </p:nvSpPr>
        <p:spPr bwMode="auto">
          <a:xfrm>
            <a:off x="1013476" y="2293035"/>
            <a:ext cx="91232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That, Xu, Ioannidis, Schneider, Posske, Wiesendanger, Morr, Wiebe, arXiv:2410.16054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7" name="Picture 16">
            <a:extLst>
              <a:ext uri="{FF2B5EF4-FFF2-40B4-BE49-F238E27FC236}">
                <a16:creationId xmlns:a16="http://schemas.microsoft.com/office/drawing/2014/main" id="{22AC7603-4BFD-C62B-32E8-427A77DF6138}"/>
              </a:ext>
            </a:extLst>
          </p:cNvPr>
          <p:cNvPicPr>
            <a:picLocks noChangeAspect="1"/>
          </p:cNvPicPr>
          <p:nvPr/>
        </p:nvPicPr>
        <p:blipFill>
          <a:blip r:embed="rId5"/>
          <a:stretch>
            <a:fillRect/>
          </a:stretch>
        </p:blipFill>
        <p:spPr>
          <a:xfrm>
            <a:off x="968622" y="2664729"/>
            <a:ext cx="3855096" cy="3022600"/>
          </a:xfrm>
          <a:prstGeom prst="rect">
            <a:avLst/>
          </a:prstGeom>
        </p:spPr>
      </p:pic>
      <p:pic>
        <p:nvPicPr>
          <p:cNvPr id="21" name="Picture 20">
            <a:extLst>
              <a:ext uri="{FF2B5EF4-FFF2-40B4-BE49-F238E27FC236}">
                <a16:creationId xmlns:a16="http://schemas.microsoft.com/office/drawing/2014/main" id="{631DB240-3CA0-D337-1D00-B41CCDD5E54A}"/>
              </a:ext>
            </a:extLst>
          </p:cNvPr>
          <p:cNvPicPr>
            <a:picLocks noChangeAspect="1"/>
          </p:cNvPicPr>
          <p:nvPr/>
        </p:nvPicPr>
        <p:blipFill>
          <a:blip r:embed="rId6"/>
          <a:stretch>
            <a:fillRect/>
          </a:stretch>
        </p:blipFill>
        <p:spPr>
          <a:xfrm>
            <a:off x="7817601" y="2939366"/>
            <a:ext cx="3287713" cy="2383469"/>
          </a:xfrm>
          <a:prstGeom prst="rect">
            <a:avLst/>
          </a:prstGeom>
        </p:spPr>
      </p:pic>
      <p:pic>
        <p:nvPicPr>
          <p:cNvPr id="23" name="Picture 22">
            <a:extLst>
              <a:ext uri="{FF2B5EF4-FFF2-40B4-BE49-F238E27FC236}">
                <a16:creationId xmlns:a16="http://schemas.microsoft.com/office/drawing/2014/main" id="{60DFA947-7619-25CA-3E6F-48EF5959236C}"/>
              </a:ext>
            </a:extLst>
          </p:cNvPr>
          <p:cNvPicPr>
            <a:picLocks noChangeAspect="1"/>
          </p:cNvPicPr>
          <p:nvPr/>
        </p:nvPicPr>
        <p:blipFill>
          <a:blip r:embed="rId7"/>
          <a:stretch>
            <a:fillRect/>
          </a:stretch>
        </p:blipFill>
        <p:spPr>
          <a:xfrm>
            <a:off x="4998994" y="2944127"/>
            <a:ext cx="2590832" cy="2802555"/>
          </a:xfrm>
          <a:prstGeom prst="rect">
            <a:avLst/>
          </a:prstGeom>
        </p:spPr>
      </p:pic>
    </p:spTree>
    <p:extLst>
      <p:ext uri="{BB962C8B-B14F-4D97-AF65-F5344CB8AC3E}">
        <p14:creationId xmlns:p14="http://schemas.microsoft.com/office/powerpoint/2010/main" val="2274949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3EFC9-8951-B97F-1F8A-7E2259F2A201}"/>
              </a:ext>
            </a:extLst>
          </p:cNvPr>
          <p:cNvSpPr>
            <a:spLocks noGrp="1"/>
          </p:cNvSpPr>
          <p:nvPr>
            <p:ph type="title"/>
          </p:nvPr>
        </p:nvSpPr>
        <p:spPr>
          <a:xfrm>
            <a:off x="927100" y="-1131"/>
            <a:ext cx="10515600" cy="1325563"/>
          </a:xfrm>
        </p:spPr>
        <p:txBody>
          <a:bodyPr/>
          <a:lstStyle/>
          <a:p>
            <a:r>
              <a:rPr lang="de-DE" dirty="0" err="1"/>
              <a:t>Acknowledgements</a:t>
            </a:r>
            <a:endParaRPr lang="de-DE" dirty="0"/>
          </a:p>
        </p:txBody>
      </p:sp>
      <p:sp>
        <p:nvSpPr>
          <p:cNvPr id="3" name="Inhaltsplatzhalter 2">
            <a:extLst>
              <a:ext uri="{FF2B5EF4-FFF2-40B4-BE49-F238E27FC236}">
                <a16:creationId xmlns:a16="http://schemas.microsoft.com/office/drawing/2014/main" id="{3093B50B-1BC8-BC40-D0D7-215361447176}"/>
              </a:ext>
            </a:extLst>
          </p:cNvPr>
          <p:cNvSpPr>
            <a:spLocks noGrp="1"/>
          </p:cNvSpPr>
          <p:nvPr>
            <p:ph idx="1"/>
          </p:nvPr>
        </p:nvSpPr>
        <p:spPr>
          <a:xfrm>
            <a:off x="7194453" y="1260932"/>
            <a:ext cx="5422900" cy="4851400"/>
          </a:xfrm>
        </p:spPr>
        <p:txBody>
          <a:bodyPr>
            <a:noAutofit/>
          </a:bodyPr>
          <a:lstStyle/>
          <a:p>
            <a:pPr marL="0" indent="0">
              <a:buNone/>
            </a:pPr>
            <a:r>
              <a:rPr lang="de-DE" sz="2200" b="1" dirty="0"/>
              <a:t>Roland Wiesendanger </a:t>
            </a:r>
            <a:r>
              <a:rPr lang="de-DE" sz="2200" dirty="0"/>
              <a:t>(UHH)</a:t>
            </a:r>
            <a:br>
              <a:rPr lang="de-DE" sz="2200" b="1" dirty="0"/>
            </a:br>
            <a:r>
              <a:rPr lang="de-DE" sz="2200" b="1" dirty="0"/>
              <a:t>Jens Wiebe </a:t>
            </a:r>
            <a:r>
              <a:rPr lang="de-DE" sz="2200" dirty="0"/>
              <a:t>(UHH)</a:t>
            </a:r>
            <a:br>
              <a:rPr lang="de-DE" sz="2200" dirty="0"/>
            </a:br>
            <a:r>
              <a:rPr lang="de-DE" sz="2200" b="1" dirty="0"/>
              <a:t>Dirk Morr </a:t>
            </a:r>
            <a:r>
              <a:rPr lang="de-DE" sz="2200" dirty="0"/>
              <a:t>(U Chicago)</a:t>
            </a:r>
            <a:br>
              <a:rPr lang="de-DE" sz="2200" dirty="0"/>
            </a:br>
            <a:r>
              <a:rPr lang="de-DE" sz="2200" b="1" dirty="0"/>
              <a:t>Chang </a:t>
            </a:r>
            <a:r>
              <a:rPr lang="de-DE" sz="2200" b="1" dirty="0" err="1"/>
              <a:t>Xu</a:t>
            </a:r>
            <a:r>
              <a:rPr lang="de-DE" sz="2200" b="1" dirty="0"/>
              <a:t> </a:t>
            </a:r>
            <a:r>
              <a:rPr lang="de-DE" sz="2200" dirty="0"/>
              <a:t>(U Chicago)</a:t>
            </a:r>
            <a:br>
              <a:rPr lang="de-DE" sz="2200" dirty="0"/>
            </a:br>
            <a:r>
              <a:rPr lang="de-DE" sz="2200" b="1" dirty="0"/>
              <a:t>Lucas Schneider</a:t>
            </a:r>
            <a:br>
              <a:rPr lang="de-DE" sz="2200" b="1" dirty="0"/>
            </a:br>
            <a:r>
              <a:rPr lang="de-DE" sz="2200" b="1" dirty="0"/>
              <a:t>Khai </a:t>
            </a:r>
            <a:r>
              <a:rPr lang="de-DE" sz="2200" b="1" dirty="0" err="1"/>
              <a:t>Tôn</a:t>
            </a:r>
            <a:r>
              <a:rPr lang="de-DE" sz="2200" b="1" dirty="0"/>
              <a:t> </a:t>
            </a:r>
            <a:r>
              <a:rPr lang="de-DE" sz="2200" b="1" dirty="0" err="1"/>
              <a:t>That</a:t>
            </a:r>
            <a:endParaRPr lang="de-DE" sz="2200" dirty="0"/>
          </a:p>
          <a:p>
            <a:endParaRPr lang="de-DE" sz="2200" dirty="0"/>
          </a:p>
        </p:txBody>
      </p:sp>
      <p:sp>
        <p:nvSpPr>
          <p:cNvPr id="7" name="Inhaltsplatzhalter 2">
            <a:extLst>
              <a:ext uri="{FF2B5EF4-FFF2-40B4-BE49-F238E27FC236}">
                <a16:creationId xmlns:a16="http://schemas.microsoft.com/office/drawing/2014/main" id="{581BB116-CB75-74B1-CA6F-08FB4E1F0499}"/>
              </a:ext>
            </a:extLst>
          </p:cNvPr>
          <p:cNvSpPr txBox="1">
            <a:spLocks/>
          </p:cNvSpPr>
          <p:nvPr/>
        </p:nvSpPr>
        <p:spPr>
          <a:xfrm>
            <a:off x="4379242" y="1458466"/>
            <a:ext cx="5200400" cy="4851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sz="2200" dirty="0"/>
          </a:p>
          <a:p>
            <a:endParaRPr lang="de-DE" sz="2200" dirty="0"/>
          </a:p>
          <a:p>
            <a:endParaRPr lang="de-DE" sz="2200" dirty="0"/>
          </a:p>
        </p:txBody>
      </p:sp>
      <p:pic>
        <p:nvPicPr>
          <p:cNvPr id="9" name="Grafik 8" descr="Ein Bild, das Person, Himmel, draußen, Kleidung enthält.&#10;&#10;Automatisch generierte Beschreibung">
            <a:extLst>
              <a:ext uri="{FF2B5EF4-FFF2-40B4-BE49-F238E27FC236}">
                <a16:creationId xmlns:a16="http://schemas.microsoft.com/office/drawing/2014/main" id="{F1DB4533-8ACB-C2D5-2605-1A9C7E352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9065" y="7275679"/>
            <a:ext cx="4824925" cy="3036667"/>
          </a:xfrm>
          <a:prstGeom prst="rect">
            <a:avLst/>
          </a:prstGeom>
        </p:spPr>
      </p:pic>
      <p:sp>
        <p:nvSpPr>
          <p:cNvPr id="11" name="Textfeld 10">
            <a:extLst>
              <a:ext uri="{FF2B5EF4-FFF2-40B4-BE49-F238E27FC236}">
                <a16:creationId xmlns:a16="http://schemas.microsoft.com/office/drawing/2014/main" id="{239237DD-C27B-AAB7-2D5C-18A1E297BB5A}"/>
              </a:ext>
            </a:extLst>
          </p:cNvPr>
          <p:cNvSpPr txBox="1"/>
          <p:nvPr/>
        </p:nvSpPr>
        <p:spPr>
          <a:xfrm>
            <a:off x="265808" y="1277602"/>
            <a:ext cx="6096000" cy="1785104"/>
          </a:xfrm>
          <a:prstGeom prst="rect">
            <a:avLst/>
          </a:prstGeom>
          <a:noFill/>
        </p:spPr>
        <p:txBody>
          <a:bodyPr wrap="square">
            <a:spAutoFit/>
          </a:bodyPr>
          <a:lstStyle/>
          <a:p>
            <a:r>
              <a:rPr lang="de-DE" sz="2200" b="1" dirty="0"/>
              <a:t>Ioannis Ioannidis</a:t>
            </a:r>
            <a:r>
              <a:rPr lang="de-DE" sz="2200" dirty="0"/>
              <a:t> (UHH)</a:t>
            </a:r>
            <a:endParaRPr lang="de-DE" sz="2200" b="1" dirty="0"/>
          </a:p>
          <a:p>
            <a:r>
              <a:rPr lang="de-DE" sz="2200" b="1" dirty="0"/>
              <a:t>Ching-Kai Chiu </a:t>
            </a:r>
            <a:r>
              <a:rPr lang="de-DE" sz="2200" dirty="0"/>
              <a:t>(RIKEN)</a:t>
            </a:r>
            <a:endParaRPr lang="de-DE" sz="2200" b="1" dirty="0"/>
          </a:p>
          <a:p>
            <a:r>
              <a:rPr lang="de-DE" sz="2200" b="1" dirty="0"/>
              <a:t>Jannis Neuhaus-Steinmetz </a:t>
            </a:r>
            <a:r>
              <a:rPr lang="de-DE" sz="2200" dirty="0"/>
              <a:t>(UHH)</a:t>
            </a:r>
          </a:p>
          <a:p>
            <a:endParaRPr lang="de-DE" sz="2200" dirty="0"/>
          </a:p>
          <a:p>
            <a:endParaRPr lang="de-DE" sz="2200" b="1" dirty="0"/>
          </a:p>
        </p:txBody>
      </p:sp>
      <p:pic>
        <p:nvPicPr>
          <p:cNvPr id="6" name="Picture 5">
            <a:extLst>
              <a:ext uri="{FF2B5EF4-FFF2-40B4-BE49-F238E27FC236}">
                <a16:creationId xmlns:a16="http://schemas.microsoft.com/office/drawing/2014/main" id="{FEC672AC-02FE-D092-D9BC-7FA017E7826F}"/>
              </a:ext>
            </a:extLst>
          </p:cNvPr>
          <p:cNvPicPr>
            <a:picLocks noChangeAspect="1"/>
          </p:cNvPicPr>
          <p:nvPr/>
        </p:nvPicPr>
        <p:blipFill rotWithShape="1">
          <a:blip r:embed="rId4">
            <a:extLst>
              <a:ext uri="{28A0092B-C50C-407E-A947-70E740481C1C}">
                <a14:useLocalDpi xmlns:a14="http://schemas.microsoft.com/office/drawing/2010/main" val="0"/>
              </a:ext>
            </a:extLst>
          </a:blip>
          <a:srcRect t="34627"/>
          <a:stretch/>
        </p:blipFill>
        <p:spPr>
          <a:xfrm>
            <a:off x="364137" y="2449447"/>
            <a:ext cx="6585967" cy="3229077"/>
          </a:xfrm>
          <a:prstGeom prst="rect">
            <a:avLst/>
          </a:prstGeom>
        </p:spPr>
      </p:pic>
      <p:sp>
        <p:nvSpPr>
          <p:cNvPr id="10" name="TextBox 9">
            <a:extLst>
              <a:ext uri="{FF2B5EF4-FFF2-40B4-BE49-F238E27FC236}">
                <a16:creationId xmlns:a16="http://schemas.microsoft.com/office/drawing/2014/main" id="{6767868D-E186-92A6-A44F-7116710D88CB}"/>
              </a:ext>
            </a:extLst>
          </p:cNvPr>
          <p:cNvSpPr txBox="1"/>
          <p:nvPr/>
        </p:nvSpPr>
        <p:spPr>
          <a:xfrm>
            <a:off x="-3731469" y="3777266"/>
            <a:ext cx="7219950" cy="2308324"/>
          </a:xfrm>
          <a:prstGeom prst="rect">
            <a:avLst/>
          </a:prstGeom>
          <a:noFill/>
        </p:spPr>
        <p:txBody>
          <a:bodyPr wrap="square">
            <a:spAutoFit/>
          </a:bodyPr>
          <a:lstStyle/>
          <a:p>
            <a:pPr marL="0" indent="0">
              <a:buNone/>
            </a:pPr>
            <a:r>
              <a:rPr lang="de-DE" sz="1800" b="1" dirty="0"/>
              <a:t>General &amp; UHH</a:t>
            </a:r>
            <a:br>
              <a:rPr lang="de-DE" sz="1800" b="1" dirty="0"/>
            </a:br>
            <a:r>
              <a:rPr lang="de-DE" sz="1800" dirty="0"/>
              <a:t>Roland Wiesendanger (UHH)</a:t>
            </a:r>
            <a:br>
              <a:rPr lang="de-DE" sz="1800" dirty="0"/>
            </a:br>
            <a:r>
              <a:rPr lang="de-DE" sz="1800" dirty="0"/>
              <a:t>Michael </a:t>
            </a:r>
            <a:r>
              <a:rPr lang="de-DE" sz="1800" dirty="0" err="1"/>
              <a:t>Thorwart</a:t>
            </a:r>
            <a:r>
              <a:rPr lang="de-DE" sz="1800" dirty="0"/>
              <a:t> (UHH)</a:t>
            </a:r>
            <a:br>
              <a:rPr lang="de-DE" sz="1800" dirty="0"/>
            </a:br>
            <a:r>
              <a:rPr lang="de-DE" sz="1800" dirty="0"/>
              <a:t>Elena </a:t>
            </a:r>
            <a:r>
              <a:rPr lang="de-DE" sz="1800" dirty="0" err="1"/>
              <a:t>Vedmedenko</a:t>
            </a:r>
            <a:r>
              <a:rPr lang="de-DE" sz="1800" dirty="0"/>
              <a:t> (UHH) </a:t>
            </a:r>
            <a:br>
              <a:rPr lang="de-DE" sz="1800" dirty="0"/>
            </a:br>
            <a:r>
              <a:rPr lang="de-DE" sz="1800" dirty="0"/>
              <a:t>Jens Wiebe (UHH)</a:t>
            </a:r>
            <a:br>
              <a:rPr lang="de-DE" sz="1800" dirty="0"/>
            </a:br>
            <a:r>
              <a:rPr lang="de-DE" sz="1800" dirty="0"/>
              <a:t>Lucas Schneider (UHH)</a:t>
            </a:r>
            <a:br>
              <a:rPr lang="de-DE" sz="1800" dirty="0"/>
            </a:br>
            <a:r>
              <a:rPr lang="de-DE" sz="1800" dirty="0" err="1"/>
              <a:t>Levente</a:t>
            </a:r>
            <a:r>
              <a:rPr lang="de-DE" sz="1800" dirty="0"/>
              <a:t> </a:t>
            </a:r>
            <a:r>
              <a:rPr lang="de-DE" sz="1800" dirty="0" err="1"/>
              <a:t>Rozsa</a:t>
            </a:r>
            <a:r>
              <a:rPr lang="de-DE" sz="1800" dirty="0"/>
              <a:t> (Budapest)</a:t>
            </a:r>
            <a:br>
              <a:rPr lang="de-DE" sz="1800" dirty="0"/>
            </a:br>
            <a:r>
              <a:rPr lang="de-DE" sz="1800" dirty="0"/>
              <a:t>Ching-Kai Chiu (RIKEN)</a:t>
            </a:r>
          </a:p>
        </p:txBody>
      </p:sp>
      <p:pic>
        <p:nvPicPr>
          <p:cNvPr id="8" name="Picture 7">
            <a:extLst>
              <a:ext uri="{FF2B5EF4-FFF2-40B4-BE49-F238E27FC236}">
                <a16:creationId xmlns:a16="http://schemas.microsoft.com/office/drawing/2014/main" id="{4170B5C3-5E97-45AC-00A5-B468075EA5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1032" y="3327400"/>
            <a:ext cx="1098647" cy="1464863"/>
          </a:xfrm>
          <a:prstGeom prst="rect">
            <a:avLst/>
          </a:prstGeom>
        </p:spPr>
      </p:pic>
      <p:pic>
        <p:nvPicPr>
          <p:cNvPr id="13" name="Picture 12">
            <a:extLst>
              <a:ext uri="{FF2B5EF4-FFF2-40B4-BE49-F238E27FC236}">
                <a16:creationId xmlns:a16="http://schemas.microsoft.com/office/drawing/2014/main" id="{A59CCA53-0D47-C4CD-432E-16528D52F4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6258" y="3327399"/>
            <a:ext cx="1098647" cy="1464863"/>
          </a:xfrm>
          <a:prstGeom prst="rect">
            <a:avLst/>
          </a:prstGeom>
        </p:spPr>
      </p:pic>
      <p:pic>
        <p:nvPicPr>
          <p:cNvPr id="15" name="Picture 14">
            <a:extLst>
              <a:ext uri="{FF2B5EF4-FFF2-40B4-BE49-F238E27FC236}">
                <a16:creationId xmlns:a16="http://schemas.microsoft.com/office/drawing/2014/main" id="{4CBC0DFD-EB6F-B7F5-75DD-41A6C76A8B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21484" y="3327398"/>
            <a:ext cx="1098647" cy="1464863"/>
          </a:xfrm>
          <a:prstGeom prst="rect">
            <a:avLst/>
          </a:prstGeom>
        </p:spPr>
      </p:pic>
      <p:pic>
        <p:nvPicPr>
          <p:cNvPr id="17" name="Picture 16">
            <a:extLst>
              <a:ext uri="{FF2B5EF4-FFF2-40B4-BE49-F238E27FC236}">
                <a16:creationId xmlns:a16="http://schemas.microsoft.com/office/drawing/2014/main" id="{62B9FD3D-AB60-FA1B-CC84-2C6EF169AF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52113" y="4845002"/>
            <a:ext cx="1098647" cy="1464863"/>
          </a:xfrm>
          <a:prstGeom prst="rect">
            <a:avLst/>
          </a:prstGeom>
        </p:spPr>
      </p:pic>
      <p:pic>
        <p:nvPicPr>
          <p:cNvPr id="19" name="Picture 18">
            <a:extLst>
              <a:ext uri="{FF2B5EF4-FFF2-40B4-BE49-F238E27FC236}">
                <a16:creationId xmlns:a16="http://schemas.microsoft.com/office/drawing/2014/main" id="{ECC94C0D-107F-B817-BDB2-2299540D509B}"/>
              </a:ext>
            </a:extLst>
          </p:cNvPr>
          <p:cNvPicPr>
            <a:picLocks noChangeAspect="1"/>
          </p:cNvPicPr>
          <p:nvPr/>
        </p:nvPicPr>
        <p:blipFill>
          <a:blip r:embed="rId9">
            <a:extLst>
              <a:ext uri="{28A0092B-C50C-407E-A947-70E740481C1C}">
                <a14:useLocalDpi xmlns:a14="http://schemas.microsoft.com/office/drawing/2010/main" val="0"/>
              </a:ext>
            </a:extLst>
          </a:blip>
          <a:srcRect l="22118" r="15761" b="26067"/>
          <a:stretch/>
        </p:blipFill>
        <p:spPr>
          <a:xfrm>
            <a:off x="7296134" y="4845003"/>
            <a:ext cx="1073545" cy="1464863"/>
          </a:xfrm>
          <a:prstGeom prst="rect">
            <a:avLst/>
          </a:prstGeom>
        </p:spPr>
      </p:pic>
      <p:pic>
        <p:nvPicPr>
          <p:cNvPr id="21" name="Picture 20">
            <a:extLst>
              <a:ext uri="{FF2B5EF4-FFF2-40B4-BE49-F238E27FC236}">
                <a16:creationId xmlns:a16="http://schemas.microsoft.com/office/drawing/2014/main" id="{8CD8B660-06DD-A48F-64F9-C682950AC2EC}"/>
              </a:ext>
            </a:extLst>
          </p:cNvPr>
          <p:cNvPicPr>
            <a:picLocks noChangeAspect="1"/>
          </p:cNvPicPr>
          <p:nvPr/>
        </p:nvPicPr>
        <p:blipFill>
          <a:blip r:embed="rId10">
            <a:extLst>
              <a:ext uri="{28A0092B-C50C-407E-A947-70E740481C1C}">
                <a14:useLocalDpi xmlns:a14="http://schemas.microsoft.com/office/drawing/2010/main" val="0"/>
              </a:ext>
            </a:extLst>
          </a:blip>
          <a:srcRect l="18631" r="17854" b="14980"/>
          <a:stretch/>
        </p:blipFill>
        <p:spPr>
          <a:xfrm>
            <a:off x="8458959" y="4845004"/>
            <a:ext cx="1094344" cy="1464862"/>
          </a:xfrm>
          <a:prstGeom prst="rect">
            <a:avLst/>
          </a:prstGeom>
        </p:spPr>
      </p:pic>
    </p:spTree>
    <p:extLst>
      <p:ext uri="{BB962C8B-B14F-4D97-AF65-F5344CB8AC3E}">
        <p14:creationId xmlns:p14="http://schemas.microsoft.com/office/powerpoint/2010/main" val="784019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38DFB-C136-C1DC-9ACB-ED77B43B5961}"/>
              </a:ext>
            </a:extLst>
          </p:cNvPr>
          <p:cNvSpPr>
            <a:spLocks noGrp="1"/>
          </p:cNvSpPr>
          <p:nvPr>
            <p:ph type="title"/>
          </p:nvPr>
        </p:nvSpPr>
        <p:spPr/>
        <p:txBody>
          <a:bodyPr/>
          <a:lstStyle/>
          <a:p>
            <a:r>
              <a:rPr lang="de-DE" dirty="0"/>
              <a:t>Motivation</a:t>
            </a:r>
            <a:endParaRPr lang="en-US" dirty="0"/>
          </a:p>
        </p:txBody>
      </p:sp>
      <p:sp>
        <p:nvSpPr>
          <p:cNvPr id="3" name="Content Placeholder 2">
            <a:extLst>
              <a:ext uri="{FF2B5EF4-FFF2-40B4-BE49-F238E27FC236}">
                <a16:creationId xmlns:a16="http://schemas.microsoft.com/office/drawing/2014/main" id="{0F807852-2419-5CDD-5A7D-B943BFB9A70B}"/>
              </a:ext>
            </a:extLst>
          </p:cNvPr>
          <p:cNvSpPr>
            <a:spLocks noGrp="1"/>
          </p:cNvSpPr>
          <p:nvPr>
            <p:ph idx="1"/>
          </p:nvPr>
        </p:nvSpPr>
        <p:spPr/>
        <p:txBody>
          <a:bodyPr/>
          <a:lstStyle/>
          <a:p>
            <a:pPr marL="0" indent="0" algn="ctr">
              <a:buNone/>
            </a:pPr>
            <a:r>
              <a:rPr lang="de-DE" dirty="0"/>
              <a:t>Low-</a:t>
            </a:r>
            <a:r>
              <a:rPr lang="de-DE" dirty="0" err="1"/>
              <a:t>energy</a:t>
            </a:r>
            <a:r>
              <a:rPr lang="de-DE" dirty="0"/>
              <a:t> (in-</a:t>
            </a:r>
            <a:r>
              <a:rPr lang="de-DE" dirty="0" err="1"/>
              <a:t>gap</a:t>
            </a:r>
            <a:r>
              <a:rPr lang="de-DE" dirty="0"/>
              <a:t>) electronic </a:t>
            </a:r>
            <a:r>
              <a:rPr lang="de-DE" dirty="0" err="1"/>
              <a:t>states</a:t>
            </a:r>
            <a:r>
              <a:rPr lang="de-DE" dirty="0"/>
              <a:t> in </a:t>
            </a:r>
            <a:r>
              <a:rPr lang="de-DE" dirty="0" err="1"/>
              <a:t>superconductors</a:t>
            </a:r>
            <a:endParaRPr lang="en-US" dirty="0"/>
          </a:p>
        </p:txBody>
      </p:sp>
      <p:pic>
        <p:nvPicPr>
          <p:cNvPr id="4" name="Grafik 4">
            <a:extLst>
              <a:ext uri="{FF2B5EF4-FFF2-40B4-BE49-F238E27FC236}">
                <a16:creationId xmlns:a16="http://schemas.microsoft.com/office/drawing/2014/main" id="{EAA6B34C-640B-CBDC-177C-904099EC1E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74711" y="2451100"/>
            <a:ext cx="7042578" cy="3725863"/>
          </a:xfrm>
          <a:prstGeom prst="rect">
            <a:avLst/>
          </a:prstGeom>
        </p:spPr>
      </p:pic>
    </p:spTree>
    <p:extLst>
      <p:ext uri="{BB962C8B-B14F-4D97-AF65-F5344CB8AC3E}">
        <p14:creationId xmlns:p14="http://schemas.microsoft.com/office/powerpoint/2010/main" val="1015429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p:cNvSpPr>
            <a:spLocks noGrp="1"/>
          </p:cNvSpPr>
          <p:nvPr>
            <p:ph type="title"/>
          </p:nvPr>
        </p:nvSpPr>
        <p:spPr>
          <a:xfrm>
            <a:off x="838200" y="365125"/>
            <a:ext cx="10515600" cy="1325563"/>
          </a:xfrm>
        </p:spPr>
        <p:txBody>
          <a:bodyPr/>
          <a:lstStyle/>
          <a:p>
            <a:r>
              <a:rPr lang="de-DE" dirty="0" err="1"/>
              <a:t>Thank</a:t>
            </a:r>
            <a:r>
              <a:rPr lang="de-DE" dirty="0"/>
              <a:t> </a:t>
            </a:r>
            <a:r>
              <a:rPr lang="de-DE" dirty="0" err="1"/>
              <a:t>you</a:t>
            </a:r>
            <a:endParaRPr lang="en-US" dirty="0"/>
          </a:p>
        </p:txBody>
      </p:sp>
      <p:pic>
        <p:nvPicPr>
          <p:cNvPr id="13"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863195" y="99978"/>
            <a:ext cx="5221605" cy="4351338"/>
          </a:xfrm>
        </p:spPr>
      </p:pic>
      <p:sp>
        <p:nvSpPr>
          <p:cNvPr id="14" name="Rechteck 13"/>
          <p:cNvSpPr/>
          <p:nvPr/>
        </p:nvSpPr>
        <p:spPr>
          <a:xfrm>
            <a:off x="6312200" y="5237327"/>
            <a:ext cx="5593307" cy="1200329"/>
          </a:xfrm>
          <a:prstGeom prst="rect">
            <a:avLst/>
          </a:prstGeom>
        </p:spPr>
        <p:txBody>
          <a:bodyPr wrap="square">
            <a:spAutoFit/>
          </a:bodyPr>
          <a:lstStyle/>
          <a:p>
            <a:r>
              <a:rPr lang="de-DE" sz="2400" dirty="0"/>
              <a:t>Flammarion </a:t>
            </a:r>
            <a:r>
              <a:rPr lang="de-DE" sz="2400" dirty="0" err="1"/>
              <a:t>engraving</a:t>
            </a:r>
            <a:r>
              <a:rPr lang="de-DE" sz="2400" dirty="0"/>
              <a:t>, Paris 1888</a:t>
            </a:r>
          </a:p>
          <a:p>
            <a:r>
              <a:rPr lang="de-DE" sz="2400" dirty="0"/>
              <a:t>„Die Neugier hinter die Dinge zu schauen“</a:t>
            </a:r>
            <a:br>
              <a:rPr lang="de-DE" sz="2400" dirty="0"/>
            </a:br>
            <a:endParaRPr lang="en-US" sz="2400" dirty="0"/>
          </a:p>
        </p:txBody>
      </p:sp>
      <p:pic>
        <p:nvPicPr>
          <p:cNvPr id="15" name="Grafik 14"/>
          <p:cNvPicPr>
            <a:picLocks noChangeAspect="1"/>
          </p:cNvPicPr>
          <p:nvPr/>
        </p:nvPicPr>
        <p:blipFill>
          <a:blip r:embed="rId3"/>
          <a:stretch>
            <a:fillRect/>
          </a:stretch>
        </p:blipFill>
        <p:spPr>
          <a:xfrm>
            <a:off x="821423" y="4003698"/>
            <a:ext cx="4837978" cy="1108630"/>
          </a:xfrm>
          <a:prstGeom prst="rect">
            <a:avLst/>
          </a:prstGeom>
        </p:spPr>
      </p:pic>
      <p:pic>
        <p:nvPicPr>
          <p:cNvPr id="17" name="Grafik 16"/>
          <p:cNvPicPr>
            <a:picLocks noChangeAspect="1"/>
          </p:cNvPicPr>
          <p:nvPr/>
        </p:nvPicPr>
        <p:blipFill>
          <a:blip r:embed="rId4"/>
          <a:stretch>
            <a:fillRect/>
          </a:stretch>
        </p:blipFill>
        <p:spPr>
          <a:xfrm>
            <a:off x="1878851" y="5045465"/>
            <a:ext cx="2760285" cy="1212232"/>
          </a:xfrm>
          <a:prstGeom prst="rect">
            <a:avLst/>
          </a:prstGeom>
        </p:spPr>
      </p:pic>
      <p:pic>
        <p:nvPicPr>
          <p:cNvPr id="18" name="Grafik 17"/>
          <p:cNvPicPr>
            <a:picLocks noChangeAspect="1"/>
          </p:cNvPicPr>
          <p:nvPr/>
        </p:nvPicPr>
        <p:blipFill>
          <a:blip r:embed="rId5"/>
          <a:stretch>
            <a:fillRect/>
          </a:stretch>
        </p:blipFill>
        <p:spPr>
          <a:xfrm>
            <a:off x="705728" y="5045465"/>
            <a:ext cx="1258895" cy="1144450"/>
          </a:xfrm>
          <a:prstGeom prst="rect">
            <a:avLst/>
          </a:prstGeom>
        </p:spPr>
      </p:pic>
      <p:sp>
        <p:nvSpPr>
          <p:cNvPr id="2" name="Rechteck 1"/>
          <p:cNvSpPr/>
          <p:nvPr/>
        </p:nvSpPr>
        <p:spPr>
          <a:xfrm>
            <a:off x="13881162" y="1229023"/>
            <a:ext cx="1188146" cy="461665"/>
          </a:xfrm>
          <a:prstGeom prst="rect">
            <a:avLst/>
          </a:prstGeom>
        </p:spPr>
        <p:txBody>
          <a:bodyPr wrap="none">
            <a:spAutoFit/>
          </a:bodyPr>
          <a:lstStyle/>
          <a:p>
            <a:r>
              <a:rPr lang="de-DE" sz="2400" dirty="0" err="1"/>
              <a:t>Funding</a:t>
            </a:r>
            <a:endParaRPr lang="en-US" sz="2400" dirty="0"/>
          </a:p>
        </p:txBody>
      </p:sp>
      <p:pic>
        <p:nvPicPr>
          <p:cNvPr id="3" name="Grafik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2200" y="1097722"/>
            <a:ext cx="4940508" cy="4139605"/>
          </a:xfrm>
          <a:prstGeom prst="rect">
            <a:avLst/>
          </a:prstGeom>
        </p:spPr>
      </p:pic>
      <p:pic>
        <p:nvPicPr>
          <p:cNvPr id="7" name="Grafik 6">
            <a:extLst>
              <a:ext uri="{FF2B5EF4-FFF2-40B4-BE49-F238E27FC236}">
                <a16:creationId xmlns:a16="http://schemas.microsoft.com/office/drawing/2014/main" id="{DDFD6170-2430-5150-1CE7-8AC5BC3843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1726" y="2459558"/>
            <a:ext cx="4261594" cy="1647883"/>
          </a:xfrm>
          <a:prstGeom prst="rect">
            <a:avLst/>
          </a:prstGeom>
        </p:spPr>
      </p:pic>
    </p:spTree>
    <p:extLst>
      <p:ext uri="{BB962C8B-B14F-4D97-AF65-F5344CB8AC3E}">
        <p14:creationId xmlns:p14="http://schemas.microsoft.com/office/powerpoint/2010/main" val="880333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pieren 28">
            <a:extLst>
              <a:ext uri="{FF2B5EF4-FFF2-40B4-BE49-F238E27FC236}">
                <a16:creationId xmlns:a16="http://schemas.microsoft.com/office/drawing/2014/main" id="{6510F378-A1D4-3CF0-44EB-F68B8F5BA5F1}"/>
              </a:ext>
            </a:extLst>
          </p:cNvPr>
          <p:cNvGrpSpPr/>
          <p:nvPr/>
        </p:nvGrpSpPr>
        <p:grpSpPr>
          <a:xfrm>
            <a:off x="2246483" y="4513868"/>
            <a:ext cx="7850575" cy="2046696"/>
            <a:chOff x="-292545" y="4385725"/>
            <a:chExt cx="7850575" cy="2046696"/>
          </a:xfrm>
        </p:grpSpPr>
        <p:pic>
          <p:nvPicPr>
            <p:cNvPr id="26" name="Grafik 25" descr="Ein Bild, das Plastik, Blau enthält.&#10;&#10;Automatisch generierte Beschreibung">
              <a:extLst>
                <a:ext uri="{FF2B5EF4-FFF2-40B4-BE49-F238E27FC236}">
                  <a16:creationId xmlns:a16="http://schemas.microsoft.com/office/drawing/2014/main" id="{C21DEFF2-4F43-21E2-3B73-C2886CCE813F}"/>
                </a:ext>
              </a:extLst>
            </p:cNvPr>
            <p:cNvPicPr>
              <a:picLocks noChangeAspect="1"/>
            </p:cNvPicPr>
            <p:nvPr/>
          </p:nvPicPr>
          <p:blipFill rotWithShape="1">
            <a:blip r:embed="rId3">
              <a:extLst>
                <a:ext uri="{28A0092B-C50C-407E-A947-70E740481C1C}">
                  <a14:useLocalDpi xmlns:a14="http://schemas.microsoft.com/office/drawing/2010/main" val="0"/>
                </a:ext>
              </a:extLst>
            </a:blip>
            <a:srcRect l="2208" t="22407" r="20333" b="24815"/>
            <a:stretch/>
          </p:blipFill>
          <p:spPr>
            <a:xfrm>
              <a:off x="-292545" y="4391834"/>
              <a:ext cx="3993162" cy="2040587"/>
            </a:xfrm>
            <a:prstGeom prst="rect">
              <a:avLst/>
            </a:prstGeom>
          </p:spPr>
        </p:pic>
        <p:pic>
          <p:nvPicPr>
            <p:cNvPr id="27" name="Grafik 26" descr="Ein Bild, das Plastik, Blau enthält.&#10;&#10;Automatisch generierte Beschreibung">
              <a:extLst>
                <a:ext uri="{FF2B5EF4-FFF2-40B4-BE49-F238E27FC236}">
                  <a16:creationId xmlns:a16="http://schemas.microsoft.com/office/drawing/2014/main" id="{7A19B666-B206-778B-6FFD-F99CDA5FA97E}"/>
                </a:ext>
              </a:extLst>
            </p:cNvPr>
            <p:cNvPicPr>
              <a:picLocks noChangeAspect="1"/>
            </p:cNvPicPr>
            <p:nvPr/>
          </p:nvPicPr>
          <p:blipFill rotWithShape="1">
            <a:blip r:embed="rId3">
              <a:extLst>
                <a:ext uri="{28A0092B-C50C-407E-A947-70E740481C1C}">
                  <a14:useLocalDpi xmlns:a14="http://schemas.microsoft.com/office/drawing/2010/main" val="0"/>
                </a:ext>
              </a:extLst>
            </a:blip>
            <a:srcRect l="8970" t="22407" r="20306" b="24815"/>
            <a:stretch/>
          </p:blipFill>
          <p:spPr>
            <a:xfrm>
              <a:off x="2830398" y="4385725"/>
              <a:ext cx="3646001" cy="2040587"/>
            </a:xfrm>
            <a:prstGeom prst="rect">
              <a:avLst/>
            </a:prstGeom>
          </p:spPr>
        </p:pic>
        <p:pic>
          <p:nvPicPr>
            <p:cNvPr id="28" name="Grafik 27" descr="Ein Bild, das Plastik, Blau enthält.&#10;&#10;Automatisch generierte Beschreibung">
              <a:extLst>
                <a:ext uri="{FF2B5EF4-FFF2-40B4-BE49-F238E27FC236}">
                  <a16:creationId xmlns:a16="http://schemas.microsoft.com/office/drawing/2014/main" id="{E4B03F9F-A205-46BE-18E9-8990F7D0271E}"/>
                </a:ext>
              </a:extLst>
            </p:cNvPr>
            <p:cNvPicPr>
              <a:picLocks noChangeAspect="1"/>
            </p:cNvPicPr>
            <p:nvPr/>
          </p:nvPicPr>
          <p:blipFill rotWithShape="1">
            <a:blip r:embed="rId3">
              <a:extLst>
                <a:ext uri="{28A0092B-C50C-407E-A947-70E740481C1C}">
                  <a14:useLocalDpi xmlns:a14="http://schemas.microsoft.com/office/drawing/2010/main" val="0"/>
                </a:ext>
              </a:extLst>
            </a:blip>
            <a:srcRect l="8970" t="22407" r="13571" b="24815"/>
            <a:stretch/>
          </p:blipFill>
          <p:spPr>
            <a:xfrm>
              <a:off x="3564868" y="4386263"/>
              <a:ext cx="3993162" cy="2040587"/>
            </a:xfrm>
            <a:prstGeom prst="rect">
              <a:avLst/>
            </a:prstGeom>
          </p:spPr>
        </p:pic>
      </p:grpSp>
      <p:pic>
        <p:nvPicPr>
          <p:cNvPr id="25" name="Grafik 24" descr="Ein Bild, das Plastik, Blau enthält.&#10;&#10;Automatisch generierte Beschreibung">
            <a:extLst>
              <a:ext uri="{FF2B5EF4-FFF2-40B4-BE49-F238E27FC236}">
                <a16:creationId xmlns:a16="http://schemas.microsoft.com/office/drawing/2014/main" id="{C71FA59A-9BCA-81F3-A84E-7FE2D74ABA88}"/>
              </a:ext>
            </a:extLst>
          </p:cNvPr>
          <p:cNvPicPr>
            <a:picLocks noChangeAspect="1"/>
          </p:cNvPicPr>
          <p:nvPr/>
        </p:nvPicPr>
        <p:blipFill rotWithShape="1">
          <a:blip r:embed="rId3">
            <a:extLst>
              <a:ext uri="{28A0092B-C50C-407E-A947-70E740481C1C}">
                <a14:useLocalDpi xmlns:a14="http://schemas.microsoft.com/office/drawing/2010/main" val="0"/>
              </a:ext>
            </a:extLst>
          </a:blip>
          <a:srcRect l="8970" t="22407" r="13571" b="24815"/>
          <a:stretch/>
        </p:blipFill>
        <p:spPr>
          <a:xfrm>
            <a:off x="6934543" y="2051886"/>
            <a:ext cx="3993162" cy="2040587"/>
          </a:xfrm>
          <a:prstGeom prst="rect">
            <a:avLst/>
          </a:prstGeom>
        </p:spPr>
      </p:pic>
      <p:pic>
        <p:nvPicPr>
          <p:cNvPr id="24" name="Grafik 23" descr="Ein Bild, das Plastik, Blau enthält.&#10;&#10;Automatisch generierte Beschreibung">
            <a:extLst>
              <a:ext uri="{FF2B5EF4-FFF2-40B4-BE49-F238E27FC236}">
                <a16:creationId xmlns:a16="http://schemas.microsoft.com/office/drawing/2014/main" id="{60468D58-F5A1-FD59-0FDE-0BE37199E15C}"/>
              </a:ext>
            </a:extLst>
          </p:cNvPr>
          <p:cNvPicPr>
            <a:picLocks noChangeAspect="1"/>
          </p:cNvPicPr>
          <p:nvPr/>
        </p:nvPicPr>
        <p:blipFill rotWithShape="1">
          <a:blip r:embed="rId3">
            <a:extLst>
              <a:ext uri="{28A0092B-C50C-407E-A947-70E740481C1C}">
                <a14:useLocalDpi xmlns:a14="http://schemas.microsoft.com/office/drawing/2010/main" val="0"/>
              </a:ext>
            </a:extLst>
          </a:blip>
          <a:srcRect l="8970" t="22407" r="20306" b="24815"/>
          <a:stretch/>
        </p:blipFill>
        <p:spPr>
          <a:xfrm>
            <a:off x="5254304" y="2051887"/>
            <a:ext cx="3646001" cy="2040587"/>
          </a:xfrm>
          <a:prstGeom prst="rect">
            <a:avLst/>
          </a:prstGeom>
        </p:spPr>
      </p:pic>
      <p:pic>
        <p:nvPicPr>
          <p:cNvPr id="23" name="Grafik 22" descr="Ein Bild, das Plastik, Blau enthält.&#10;&#10;Automatisch generierte Beschreibung">
            <a:extLst>
              <a:ext uri="{FF2B5EF4-FFF2-40B4-BE49-F238E27FC236}">
                <a16:creationId xmlns:a16="http://schemas.microsoft.com/office/drawing/2014/main" id="{8B16E90F-B399-1C19-09B0-0BA6512C8DA4}"/>
              </a:ext>
            </a:extLst>
          </p:cNvPr>
          <p:cNvPicPr>
            <a:picLocks noChangeAspect="1"/>
          </p:cNvPicPr>
          <p:nvPr/>
        </p:nvPicPr>
        <p:blipFill rotWithShape="1">
          <a:blip r:embed="rId3">
            <a:extLst>
              <a:ext uri="{28A0092B-C50C-407E-A947-70E740481C1C}">
                <a14:useLocalDpi xmlns:a14="http://schemas.microsoft.com/office/drawing/2010/main" val="0"/>
              </a:ext>
            </a:extLst>
          </a:blip>
          <a:srcRect l="2208" t="22407" r="20333" b="24815"/>
          <a:stretch/>
        </p:blipFill>
        <p:spPr>
          <a:xfrm>
            <a:off x="1279218" y="2056111"/>
            <a:ext cx="3993162" cy="2040587"/>
          </a:xfrm>
          <a:prstGeom prst="rect">
            <a:avLst/>
          </a:prstGeom>
        </p:spPr>
      </p:pic>
      <p:sp>
        <p:nvSpPr>
          <p:cNvPr id="2" name="Titel 1">
            <a:extLst>
              <a:ext uri="{FF2B5EF4-FFF2-40B4-BE49-F238E27FC236}">
                <a16:creationId xmlns:a16="http://schemas.microsoft.com/office/drawing/2014/main" id="{F0218D8F-BDD0-75E7-A50F-186CA56C2E61}"/>
              </a:ext>
            </a:extLst>
          </p:cNvPr>
          <p:cNvSpPr>
            <a:spLocks noGrp="1"/>
          </p:cNvSpPr>
          <p:nvPr>
            <p:ph type="title"/>
          </p:nvPr>
        </p:nvSpPr>
        <p:spPr/>
        <p:txBody>
          <a:bodyPr>
            <a:normAutofit/>
          </a:bodyPr>
          <a:lstStyle/>
          <a:p>
            <a:r>
              <a:rPr lang="en-US" dirty="0"/>
              <a:t>Lego kit of in-gap states for synthesizing 2D quantum matter</a:t>
            </a:r>
          </a:p>
        </p:txBody>
      </p:sp>
      <p:pic>
        <p:nvPicPr>
          <p:cNvPr id="4" name="Grafik 3" descr="Ein Bild, das Grün, Reihe enthält.&#10;&#10;Automatisch generierte Beschreibung">
            <a:extLst>
              <a:ext uri="{FF2B5EF4-FFF2-40B4-BE49-F238E27FC236}">
                <a16:creationId xmlns:a16="http://schemas.microsoft.com/office/drawing/2014/main" id="{505E84A4-8DCA-9C12-18F0-694C8FC82A29}"/>
              </a:ext>
            </a:extLst>
          </p:cNvPr>
          <p:cNvPicPr>
            <a:picLocks noChangeAspect="1"/>
          </p:cNvPicPr>
          <p:nvPr/>
        </p:nvPicPr>
        <p:blipFill rotWithShape="1">
          <a:blip r:embed="rId4"/>
          <a:srcRect b="13216"/>
          <a:stretch/>
        </p:blipFill>
        <p:spPr>
          <a:xfrm>
            <a:off x="5985136" y="4920931"/>
            <a:ext cx="3373049" cy="1570351"/>
          </a:xfrm>
          <a:prstGeom prst="rect">
            <a:avLst/>
          </a:prstGeom>
        </p:spPr>
      </p:pic>
      <p:pic>
        <p:nvPicPr>
          <p:cNvPr id="5" name="Grafik 4">
            <a:extLst>
              <a:ext uri="{FF2B5EF4-FFF2-40B4-BE49-F238E27FC236}">
                <a16:creationId xmlns:a16="http://schemas.microsoft.com/office/drawing/2014/main" id="{556B8D48-72F7-76C4-AAFC-EBA85FBD1875}"/>
              </a:ext>
            </a:extLst>
          </p:cNvPr>
          <p:cNvPicPr>
            <a:picLocks noChangeAspect="1"/>
          </p:cNvPicPr>
          <p:nvPr/>
        </p:nvPicPr>
        <p:blipFill>
          <a:blip r:embed="rId5"/>
          <a:stretch>
            <a:fillRect/>
          </a:stretch>
        </p:blipFill>
        <p:spPr>
          <a:xfrm>
            <a:off x="7939218" y="2452682"/>
            <a:ext cx="2757327" cy="1473820"/>
          </a:xfrm>
          <a:prstGeom prst="rect">
            <a:avLst/>
          </a:prstGeom>
        </p:spPr>
      </p:pic>
      <p:pic>
        <p:nvPicPr>
          <p:cNvPr id="6" name="Grafik 5">
            <a:extLst>
              <a:ext uri="{FF2B5EF4-FFF2-40B4-BE49-F238E27FC236}">
                <a16:creationId xmlns:a16="http://schemas.microsoft.com/office/drawing/2014/main" id="{633E4A56-1775-7D32-5E2E-BC42DB31819A}"/>
              </a:ext>
            </a:extLst>
          </p:cNvPr>
          <p:cNvPicPr>
            <a:picLocks noChangeAspect="1"/>
          </p:cNvPicPr>
          <p:nvPr/>
        </p:nvPicPr>
        <p:blipFill rotWithShape="1">
          <a:blip r:embed="rId6"/>
          <a:srcRect l="-8589" t="-2852" r="-6712" b="-6265"/>
          <a:stretch/>
        </p:blipFill>
        <p:spPr>
          <a:xfrm>
            <a:off x="3566223" y="8895879"/>
            <a:ext cx="4133004" cy="1897342"/>
          </a:xfrm>
          <a:prstGeom prst="rect">
            <a:avLst/>
          </a:prstGeom>
        </p:spPr>
      </p:pic>
      <p:pic>
        <p:nvPicPr>
          <p:cNvPr id="7" name="Grafik 6">
            <a:extLst>
              <a:ext uri="{FF2B5EF4-FFF2-40B4-BE49-F238E27FC236}">
                <a16:creationId xmlns:a16="http://schemas.microsoft.com/office/drawing/2014/main" id="{1B48D2A3-07A5-2340-F4D8-779EF6227480}"/>
              </a:ext>
            </a:extLst>
          </p:cNvPr>
          <p:cNvPicPr>
            <a:picLocks noChangeAspect="1"/>
          </p:cNvPicPr>
          <p:nvPr/>
        </p:nvPicPr>
        <p:blipFill rotWithShape="1">
          <a:blip r:embed="rId7"/>
          <a:srcRect l="5183" t="9668" r="1091" b="23625"/>
          <a:stretch/>
        </p:blipFill>
        <p:spPr>
          <a:xfrm>
            <a:off x="-6366500" y="6190935"/>
            <a:ext cx="3516417" cy="1334129"/>
          </a:xfrm>
          <a:prstGeom prst="rect">
            <a:avLst/>
          </a:prstGeom>
        </p:spPr>
      </p:pic>
      <p:pic>
        <p:nvPicPr>
          <p:cNvPr id="8" name="Grafik 7">
            <a:extLst>
              <a:ext uri="{FF2B5EF4-FFF2-40B4-BE49-F238E27FC236}">
                <a16:creationId xmlns:a16="http://schemas.microsoft.com/office/drawing/2014/main" id="{E3410C03-9F0D-64E6-952C-70A7112FEE6E}"/>
              </a:ext>
            </a:extLst>
          </p:cNvPr>
          <p:cNvPicPr>
            <a:picLocks noChangeAspect="1"/>
          </p:cNvPicPr>
          <p:nvPr/>
        </p:nvPicPr>
        <p:blipFill>
          <a:blip r:embed="rId8"/>
          <a:stretch>
            <a:fillRect/>
          </a:stretch>
        </p:blipFill>
        <p:spPr>
          <a:xfrm>
            <a:off x="1623291" y="2457825"/>
            <a:ext cx="2930726" cy="1572212"/>
          </a:xfrm>
          <a:prstGeom prst="rect">
            <a:avLst/>
          </a:prstGeom>
        </p:spPr>
      </p:pic>
      <p:pic>
        <p:nvPicPr>
          <p:cNvPr id="9" name="Grafik 8">
            <a:extLst>
              <a:ext uri="{FF2B5EF4-FFF2-40B4-BE49-F238E27FC236}">
                <a16:creationId xmlns:a16="http://schemas.microsoft.com/office/drawing/2014/main" id="{38E50048-A2BC-05CF-8DA4-D69E12905519}"/>
              </a:ext>
            </a:extLst>
          </p:cNvPr>
          <p:cNvPicPr>
            <a:picLocks noChangeAspect="1"/>
          </p:cNvPicPr>
          <p:nvPr/>
        </p:nvPicPr>
        <p:blipFill rotWithShape="1">
          <a:blip r:embed="rId9"/>
          <a:srcRect l="22799" t="5768" r="23276" b="9532"/>
          <a:stretch/>
        </p:blipFill>
        <p:spPr>
          <a:xfrm>
            <a:off x="3352181" y="4935187"/>
            <a:ext cx="1865874" cy="1572212"/>
          </a:xfrm>
          <a:prstGeom prst="rect">
            <a:avLst/>
          </a:prstGeom>
        </p:spPr>
      </p:pic>
      <p:pic>
        <p:nvPicPr>
          <p:cNvPr id="11" name="Grafik 10">
            <a:extLst>
              <a:ext uri="{FF2B5EF4-FFF2-40B4-BE49-F238E27FC236}">
                <a16:creationId xmlns:a16="http://schemas.microsoft.com/office/drawing/2014/main" id="{EE85C33E-248A-8345-6794-157BC1F8B37B}"/>
              </a:ext>
            </a:extLst>
          </p:cNvPr>
          <p:cNvPicPr>
            <a:picLocks noChangeAspect="1"/>
          </p:cNvPicPr>
          <p:nvPr/>
        </p:nvPicPr>
        <p:blipFill>
          <a:blip r:embed="rId10"/>
          <a:stretch>
            <a:fillRect/>
          </a:stretch>
        </p:blipFill>
        <p:spPr>
          <a:xfrm>
            <a:off x="4831747" y="2495751"/>
            <a:ext cx="2757327" cy="1479191"/>
          </a:xfrm>
          <a:prstGeom prst="rect">
            <a:avLst/>
          </a:prstGeom>
        </p:spPr>
      </p:pic>
      <p:sp>
        <p:nvSpPr>
          <p:cNvPr id="13" name="Textfeld 12">
            <a:extLst>
              <a:ext uri="{FF2B5EF4-FFF2-40B4-BE49-F238E27FC236}">
                <a16:creationId xmlns:a16="http://schemas.microsoft.com/office/drawing/2014/main" id="{8C363D62-8F57-7B21-08E1-66BA5C49CFCE}"/>
              </a:ext>
            </a:extLst>
          </p:cNvPr>
          <p:cNvSpPr txBox="1"/>
          <p:nvPr/>
        </p:nvSpPr>
        <p:spPr>
          <a:xfrm>
            <a:off x="6303175" y="4233237"/>
            <a:ext cx="3005925" cy="369332"/>
          </a:xfrm>
          <a:prstGeom prst="rect">
            <a:avLst/>
          </a:prstGeom>
          <a:noFill/>
        </p:spPr>
        <p:txBody>
          <a:bodyPr wrap="square">
            <a:spAutoFit/>
          </a:bodyPr>
          <a:lstStyle/>
          <a:p>
            <a:r>
              <a:rPr lang="en-US" sz="1800" b="1" dirty="0"/>
              <a:t>Machida-Shibata states</a:t>
            </a:r>
            <a:endParaRPr lang="en-US" b="1" dirty="0"/>
          </a:p>
        </p:txBody>
      </p:sp>
      <p:sp>
        <p:nvSpPr>
          <p:cNvPr id="15" name="Textfeld 14">
            <a:extLst>
              <a:ext uri="{FF2B5EF4-FFF2-40B4-BE49-F238E27FC236}">
                <a16:creationId xmlns:a16="http://schemas.microsoft.com/office/drawing/2014/main" id="{0C9802F2-96F6-CBC1-F751-0BB276CE054D}"/>
              </a:ext>
            </a:extLst>
          </p:cNvPr>
          <p:cNvSpPr txBox="1"/>
          <p:nvPr/>
        </p:nvSpPr>
        <p:spPr>
          <a:xfrm>
            <a:off x="1623292" y="1787580"/>
            <a:ext cx="2840454" cy="369332"/>
          </a:xfrm>
          <a:prstGeom prst="rect">
            <a:avLst/>
          </a:prstGeom>
          <a:noFill/>
        </p:spPr>
        <p:txBody>
          <a:bodyPr wrap="square">
            <a:spAutoFit/>
          </a:bodyPr>
          <a:lstStyle/>
          <a:p>
            <a:r>
              <a:rPr lang="en-US" sz="1800" b="1" dirty="0"/>
              <a:t>Yu-Shiba-</a:t>
            </a:r>
            <a:r>
              <a:rPr lang="en-US" sz="1800" b="1" dirty="0" err="1"/>
              <a:t>Rusinov</a:t>
            </a:r>
            <a:r>
              <a:rPr lang="en-US" sz="1800" dirty="0"/>
              <a:t> states</a:t>
            </a:r>
            <a:endParaRPr lang="en-US" dirty="0"/>
          </a:p>
        </p:txBody>
      </p:sp>
      <p:sp>
        <p:nvSpPr>
          <p:cNvPr id="16" name="Textfeld 15">
            <a:extLst>
              <a:ext uri="{FF2B5EF4-FFF2-40B4-BE49-F238E27FC236}">
                <a16:creationId xmlns:a16="http://schemas.microsoft.com/office/drawing/2014/main" id="{CEB8D77F-4026-292B-4FCB-ED89E949DDD6}"/>
              </a:ext>
            </a:extLst>
          </p:cNvPr>
          <p:cNvSpPr txBox="1"/>
          <p:nvPr/>
        </p:nvSpPr>
        <p:spPr>
          <a:xfrm>
            <a:off x="3220287" y="4242558"/>
            <a:ext cx="2493705" cy="369332"/>
          </a:xfrm>
          <a:prstGeom prst="rect">
            <a:avLst/>
          </a:prstGeom>
          <a:noFill/>
        </p:spPr>
        <p:txBody>
          <a:bodyPr wrap="square">
            <a:spAutoFit/>
          </a:bodyPr>
          <a:lstStyle/>
          <a:p>
            <a:r>
              <a:rPr lang="de-DE" dirty="0"/>
              <a:t>N</a:t>
            </a:r>
            <a:r>
              <a:rPr lang="en-US" dirty="0" err="1"/>
              <a:t>onmagnetic</a:t>
            </a:r>
            <a:r>
              <a:rPr lang="en-US" dirty="0"/>
              <a:t> adatoms </a:t>
            </a:r>
          </a:p>
        </p:txBody>
      </p:sp>
      <p:sp>
        <p:nvSpPr>
          <p:cNvPr id="17" name="Textfeld 16">
            <a:extLst>
              <a:ext uri="{FF2B5EF4-FFF2-40B4-BE49-F238E27FC236}">
                <a16:creationId xmlns:a16="http://schemas.microsoft.com/office/drawing/2014/main" id="{BF672E57-AF8A-2079-0F38-E9FA1BEADE20}"/>
              </a:ext>
            </a:extLst>
          </p:cNvPr>
          <p:cNvSpPr txBox="1"/>
          <p:nvPr/>
        </p:nvSpPr>
        <p:spPr>
          <a:xfrm>
            <a:off x="8247893" y="1498573"/>
            <a:ext cx="2352675" cy="646331"/>
          </a:xfrm>
          <a:prstGeom prst="rect">
            <a:avLst/>
          </a:prstGeom>
          <a:noFill/>
        </p:spPr>
        <p:txBody>
          <a:bodyPr wrap="square">
            <a:spAutoFit/>
          </a:bodyPr>
          <a:lstStyle/>
          <a:p>
            <a:pPr algn="ctr"/>
            <a:r>
              <a:rPr lang="en-US" sz="1800" dirty="0"/>
              <a:t>Helical magnetism</a:t>
            </a:r>
            <a:br>
              <a:rPr lang="en-US" sz="1800" dirty="0"/>
            </a:br>
            <a:r>
              <a:rPr lang="en-US" sz="1800" b="1" dirty="0"/>
              <a:t>Majorana modes</a:t>
            </a:r>
            <a:endParaRPr lang="en-US" b="1" dirty="0"/>
          </a:p>
        </p:txBody>
      </p:sp>
      <p:sp>
        <p:nvSpPr>
          <p:cNvPr id="18" name="Textfeld 17">
            <a:extLst>
              <a:ext uri="{FF2B5EF4-FFF2-40B4-BE49-F238E27FC236}">
                <a16:creationId xmlns:a16="http://schemas.microsoft.com/office/drawing/2014/main" id="{05D91DBC-4C15-2087-413E-F257DB16EF81}"/>
              </a:ext>
            </a:extLst>
          </p:cNvPr>
          <p:cNvSpPr txBox="1"/>
          <p:nvPr/>
        </p:nvSpPr>
        <p:spPr>
          <a:xfrm>
            <a:off x="4507985" y="1538789"/>
            <a:ext cx="3486378" cy="646331"/>
          </a:xfrm>
          <a:prstGeom prst="rect">
            <a:avLst/>
          </a:prstGeom>
          <a:noFill/>
        </p:spPr>
        <p:txBody>
          <a:bodyPr wrap="square">
            <a:spAutoFit/>
          </a:bodyPr>
          <a:lstStyle/>
          <a:p>
            <a:pPr algn="ctr"/>
            <a:r>
              <a:rPr lang="en-US" sz="1800" dirty="0"/>
              <a:t>Shiba chains</a:t>
            </a:r>
            <a:br>
              <a:rPr lang="en-US" sz="1800" dirty="0"/>
            </a:br>
            <a:r>
              <a:rPr lang="en-US" sz="1800" b="1" dirty="0"/>
              <a:t>Precursors of Majorana </a:t>
            </a:r>
            <a:r>
              <a:rPr lang="en-US" sz="1800" dirty="0"/>
              <a:t>modes</a:t>
            </a:r>
            <a:endParaRPr lang="en-US" dirty="0"/>
          </a:p>
        </p:txBody>
      </p:sp>
    </p:spTree>
    <p:extLst>
      <p:ext uri="{BB962C8B-B14F-4D97-AF65-F5344CB8AC3E}">
        <p14:creationId xmlns:p14="http://schemas.microsoft.com/office/powerpoint/2010/main" val="3683931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258D8-20DE-9433-7D6D-0A100CEC90A2}"/>
              </a:ext>
            </a:extLst>
          </p:cNvPr>
          <p:cNvSpPr>
            <a:spLocks noGrp="1"/>
          </p:cNvSpPr>
          <p:nvPr>
            <p:ph type="title"/>
          </p:nvPr>
        </p:nvSpPr>
        <p:spPr/>
        <p:txBody>
          <a:bodyPr/>
          <a:lstStyle/>
          <a:p>
            <a:r>
              <a:rPr lang="de-DE" dirty="0"/>
              <a:t>Motivation</a:t>
            </a:r>
            <a:endParaRPr lang="en-US" dirty="0"/>
          </a:p>
        </p:txBody>
      </p:sp>
      <p:sp>
        <p:nvSpPr>
          <p:cNvPr id="3" name="Content Placeholder 2">
            <a:extLst>
              <a:ext uri="{FF2B5EF4-FFF2-40B4-BE49-F238E27FC236}">
                <a16:creationId xmlns:a16="http://schemas.microsoft.com/office/drawing/2014/main" id="{A10EC748-A4CE-3481-A98D-63F21118A8BC}"/>
              </a:ext>
            </a:extLst>
          </p:cNvPr>
          <p:cNvSpPr>
            <a:spLocks noGrp="1"/>
          </p:cNvSpPr>
          <p:nvPr>
            <p:ph idx="1"/>
          </p:nvPr>
        </p:nvSpPr>
        <p:spPr>
          <a:xfrm>
            <a:off x="1127277" y="4952122"/>
            <a:ext cx="5905500" cy="2006600"/>
          </a:xfrm>
        </p:spPr>
        <p:txBody>
          <a:bodyPr>
            <a:normAutofit/>
          </a:bodyPr>
          <a:lstStyle/>
          <a:p>
            <a:pPr marL="0" indent="0">
              <a:buNone/>
            </a:pPr>
            <a:r>
              <a:rPr lang="de-DE" b="1" dirty="0" err="1"/>
              <a:t>Magnetic</a:t>
            </a:r>
            <a:r>
              <a:rPr lang="de-DE" dirty="0"/>
              <a:t> </a:t>
            </a:r>
            <a:r>
              <a:rPr lang="de-DE" dirty="0" err="1"/>
              <a:t>adatoms</a:t>
            </a:r>
            <a:br>
              <a:rPr lang="de-DE" dirty="0"/>
            </a:br>
            <a:r>
              <a:rPr lang="de-DE" dirty="0" err="1"/>
              <a:t>Yu</a:t>
            </a:r>
            <a:r>
              <a:rPr lang="de-DE" dirty="0"/>
              <a:t>-Shiba-</a:t>
            </a:r>
            <a:r>
              <a:rPr lang="de-DE" dirty="0" err="1"/>
              <a:t>Rusinov</a:t>
            </a:r>
            <a:r>
              <a:rPr lang="de-DE" dirty="0"/>
              <a:t> </a:t>
            </a:r>
            <a:r>
              <a:rPr lang="de-DE" dirty="0" err="1"/>
              <a:t>states</a:t>
            </a:r>
            <a:br>
              <a:rPr lang="de-DE" dirty="0"/>
            </a:br>
            <a:r>
              <a:rPr lang="de-DE" dirty="0" err="1"/>
              <a:t>hybridization</a:t>
            </a:r>
            <a:r>
              <a:rPr lang="de-DE" dirty="0"/>
              <a:t> </a:t>
            </a:r>
            <a:r>
              <a:rPr lang="en-US" dirty="0"/>
              <a:t>⇒ top. YSR bands</a:t>
            </a:r>
            <a:br>
              <a:rPr lang="de-DE" dirty="0"/>
            </a:br>
            <a:endParaRPr lang="en-US" dirty="0"/>
          </a:p>
        </p:txBody>
      </p:sp>
      <p:sp>
        <p:nvSpPr>
          <p:cNvPr id="4" name="Content Placeholder 2">
            <a:extLst>
              <a:ext uri="{FF2B5EF4-FFF2-40B4-BE49-F238E27FC236}">
                <a16:creationId xmlns:a16="http://schemas.microsoft.com/office/drawing/2014/main" id="{321D375F-FC24-EBB5-5BBD-B7E760AEE072}"/>
              </a:ext>
            </a:extLst>
          </p:cNvPr>
          <p:cNvSpPr txBox="1">
            <a:spLocks/>
          </p:cNvSpPr>
          <p:nvPr/>
        </p:nvSpPr>
        <p:spPr>
          <a:xfrm>
            <a:off x="6856508" y="4952122"/>
            <a:ext cx="5905500"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b="1" dirty="0" err="1"/>
              <a:t>Nonmagnetic</a:t>
            </a:r>
            <a:r>
              <a:rPr lang="de-DE" dirty="0"/>
              <a:t> </a:t>
            </a:r>
            <a:r>
              <a:rPr lang="de-DE" dirty="0" err="1"/>
              <a:t>adatoms</a:t>
            </a:r>
            <a:br>
              <a:rPr lang="de-DE" dirty="0"/>
            </a:br>
            <a:r>
              <a:rPr lang="de-DE" b="1" dirty="0"/>
              <a:t>Machida-Shibata </a:t>
            </a:r>
            <a:r>
              <a:rPr lang="de-DE" b="1" dirty="0" err="1"/>
              <a:t>states</a:t>
            </a:r>
            <a:br>
              <a:rPr lang="de-DE" b="1" dirty="0"/>
            </a:br>
            <a:r>
              <a:rPr lang="de-DE" dirty="0" err="1"/>
              <a:t>hybridization</a:t>
            </a:r>
            <a:r>
              <a:rPr lang="de-DE" dirty="0"/>
              <a:t> </a:t>
            </a:r>
            <a:r>
              <a:rPr lang="en-US" dirty="0"/>
              <a:t>⇒ ?</a:t>
            </a:r>
            <a:endParaRPr lang="en-US" b="1" dirty="0"/>
          </a:p>
        </p:txBody>
      </p:sp>
      <p:pic>
        <p:nvPicPr>
          <p:cNvPr id="6" name="Picture 5">
            <a:extLst>
              <a:ext uri="{FF2B5EF4-FFF2-40B4-BE49-F238E27FC236}">
                <a16:creationId xmlns:a16="http://schemas.microsoft.com/office/drawing/2014/main" id="{4606458E-3F1A-3D84-2C6D-4C6A0C816BAF}"/>
              </a:ext>
            </a:extLst>
          </p:cNvPr>
          <p:cNvPicPr>
            <a:picLocks noChangeAspect="1"/>
          </p:cNvPicPr>
          <p:nvPr/>
        </p:nvPicPr>
        <p:blipFill>
          <a:blip r:embed="rId3"/>
          <a:srcRect l="19178" r="27499"/>
          <a:stretch/>
        </p:blipFill>
        <p:spPr>
          <a:xfrm>
            <a:off x="6524370" y="2251930"/>
            <a:ext cx="3284888" cy="2266003"/>
          </a:xfrm>
          <a:prstGeom prst="rect">
            <a:avLst/>
          </a:prstGeom>
        </p:spPr>
      </p:pic>
      <p:pic>
        <p:nvPicPr>
          <p:cNvPr id="8" name="Picture 7">
            <a:extLst>
              <a:ext uri="{FF2B5EF4-FFF2-40B4-BE49-F238E27FC236}">
                <a16:creationId xmlns:a16="http://schemas.microsoft.com/office/drawing/2014/main" id="{4490ABFE-8827-F758-828A-2414DE7F221E}"/>
              </a:ext>
            </a:extLst>
          </p:cNvPr>
          <p:cNvPicPr>
            <a:picLocks noChangeAspect="1"/>
          </p:cNvPicPr>
          <p:nvPr/>
        </p:nvPicPr>
        <p:blipFill>
          <a:blip r:embed="rId4"/>
          <a:stretch>
            <a:fillRect/>
          </a:stretch>
        </p:blipFill>
        <p:spPr>
          <a:xfrm>
            <a:off x="9948510" y="2433241"/>
            <a:ext cx="2006427" cy="2120106"/>
          </a:xfrm>
          <a:prstGeom prst="rect">
            <a:avLst/>
          </a:prstGeom>
        </p:spPr>
      </p:pic>
      <p:sp>
        <p:nvSpPr>
          <p:cNvPr id="9" name="TextBox 8">
            <a:extLst>
              <a:ext uri="{FF2B5EF4-FFF2-40B4-BE49-F238E27FC236}">
                <a16:creationId xmlns:a16="http://schemas.microsoft.com/office/drawing/2014/main" id="{CD134DEA-4526-372B-4803-9F2DD9AFAB88}"/>
              </a:ext>
            </a:extLst>
          </p:cNvPr>
          <p:cNvSpPr txBox="1"/>
          <p:nvPr/>
        </p:nvSpPr>
        <p:spPr>
          <a:xfrm>
            <a:off x="6856508" y="6275628"/>
            <a:ext cx="3967561" cy="369332"/>
          </a:xfrm>
          <a:prstGeom prst="rect">
            <a:avLst/>
          </a:prstGeom>
          <a:noFill/>
        </p:spPr>
        <p:txBody>
          <a:bodyPr wrap="none" rtlCol="0">
            <a:spAutoFit/>
          </a:bodyPr>
          <a:lstStyle/>
          <a:p>
            <a:r>
              <a:rPr lang="fr-FR" i="1" dirty="0">
                <a:hlinkClick r:id="rId5"/>
              </a:rPr>
              <a:t>Schneider et al., Nature</a:t>
            </a:r>
            <a:r>
              <a:rPr lang="fr-FR" b="1" dirty="0"/>
              <a:t> 621</a:t>
            </a:r>
            <a:r>
              <a:rPr lang="fr-FR" dirty="0"/>
              <a:t>, 60 (2023)</a:t>
            </a:r>
            <a:endParaRPr lang="en-US" dirty="0"/>
          </a:p>
        </p:txBody>
      </p:sp>
      <p:sp>
        <p:nvSpPr>
          <p:cNvPr id="11" name="TextBox 10">
            <a:extLst>
              <a:ext uri="{FF2B5EF4-FFF2-40B4-BE49-F238E27FC236}">
                <a16:creationId xmlns:a16="http://schemas.microsoft.com/office/drawing/2014/main" id="{7570A47C-EB22-B856-2F19-F42E0464A8A6}"/>
              </a:ext>
            </a:extLst>
          </p:cNvPr>
          <p:cNvSpPr txBox="1"/>
          <p:nvPr/>
        </p:nvSpPr>
        <p:spPr>
          <a:xfrm>
            <a:off x="1128611" y="6293173"/>
            <a:ext cx="5185562" cy="369332"/>
          </a:xfrm>
          <a:prstGeom prst="rect">
            <a:avLst/>
          </a:prstGeom>
          <a:noFill/>
        </p:spPr>
        <p:txBody>
          <a:bodyPr wrap="square">
            <a:spAutoFit/>
          </a:bodyPr>
          <a:lstStyle/>
          <a:p>
            <a:r>
              <a:rPr lang="fr-FR" i="1" dirty="0">
                <a:hlinkClick r:id="rId6"/>
              </a:rPr>
              <a:t>Schneider et al., Nature </a:t>
            </a:r>
            <a:r>
              <a:rPr lang="fr-FR" i="1" dirty="0" err="1">
                <a:hlinkClick r:id="rId6"/>
              </a:rPr>
              <a:t>Physics</a:t>
            </a:r>
            <a:r>
              <a:rPr lang="fr-FR" dirty="0"/>
              <a:t> </a:t>
            </a:r>
            <a:r>
              <a:rPr lang="fr-FR" b="1" dirty="0"/>
              <a:t>17</a:t>
            </a:r>
            <a:r>
              <a:rPr lang="fr-FR" dirty="0"/>
              <a:t>, 943 (2021)</a:t>
            </a:r>
            <a:endParaRPr lang="en-US" dirty="0"/>
          </a:p>
        </p:txBody>
      </p:sp>
      <p:pic>
        <p:nvPicPr>
          <p:cNvPr id="13" name="Picture 12">
            <a:extLst>
              <a:ext uri="{FF2B5EF4-FFF2-40B4-BE49-F238E27FC236}">
                <a16:creationId xmlns:a16="http://schemas.microsoft.com/office/drawing/2014/main" id="{962F3633-8373-E852-D710-9E19461D8D77}"/>
              </a:ext>
            </a:extLst>
          </p:cNvPr>
          <p:cNvPicPr>
            <a:picLocks noChangeAspect="1"/>
          </p:cNvPicPr>
          <p:nvPr/>
        </p:nvPicPr>
        <p:blipFill>
          <a:blip r:embed="rId7"/>
          <a:stretch>
            <a:fillRect/>
          </a:stretch>
        </p:blipFill>
        <p:spPr>
          <a:xfrm>
            <a:off x="2601200" y="1832149"/>
            <a:ext cx="3154064" cy="3193702"/>
          </a:xfrm>
          <a:prstGeom prst="rect">
            <a:avLst/>
          </a:prstGeom>
        </p:spPr>
      </p:pic>
      <p:pic>
        <p:nvPicPr>
          <p:cNvPr id="15" name="Picture 14">
            <a:extLst>
              <a:ext uri="{FF2B5EF4-FFF2-40B4-BE49-F238E27FC236}">
                <a16:creationId xmlns:a16="http://schemas.microsoft.com/office/drawing/2014/main" id="{4995B01E-54EC-FF96-7E36-D00917DC67A4}"/>
              </a:ext>
            </a:extLst>
          </p:cNvPr>
          <p:cNvPicPr>
            <a:picLocks noChangeAspect="1"/>
          </p:cNvPicPr>
          <p:nvPr/>
        </p:nvPicPr>
        <p:blipFill>
          <a:blip r:embed="rId8"/>
          <a:stretch>
            <a:fillRect/>
          </a:stretch>
        </p:blipFill>
        <p:spPr>
          <a:xfrm>
            <a:off x="1191495" y="3329158"/>
            <a:ext cx="1486121" cy="1467007"/>
          </a:xfrm>
          <a:prstGeom prst="rect">
            <a:avLst/>
          </a:prstGeom>
        </p:spPr>
      </p:pic>
      <p:pic>
        <p:nvPicPr>
          <p:cNvPr id="21" name="Picture 20">
            <a:extLst>
              <a:ext uri="{FF2B5EF4-FFF2-40B4-BE49-F238E27FC236}">
                <a16:creationId xmlns:a16="http://schemas.microsoft.com/office/drawing/2014/main" id="{BDE49560-EB68-C8FE-9128-345B5FCB1DBB}"/>
              </a:ext>
            </a:extLst>
          </p:cNvPr>
          <p:cNvPicPr>
            <a:picLocks noChangeAspect="1"/>
          </p:cNvPicPr>
          <p:nvPr/>
        </p:nvPicPr>
        <p:blipFill>
          <a:blip r:embed="rId9"/>
          <a:stretch>
            <a:fillRect/>
          </a:stretch>
        </p:blipFill>
        <p:spPr>
          <a:xfrm>
            <a:off x="1210949" y="1900540"/>
            <a:ext cx="1383096" cy="1408709"/>
          </a:xfrm>
          <a:prstGeom prst="rect">
            <a:avLst/>
          </a:prstGeom>
        </p:spPr>
      </p:pic>
      <p:pic>
        <p:nvPicPr>
          <p:cNvPr id="23" name="Picture 22">
            <a:extLst>
              <a:ext uri="{FF2B5EF4-FFF2-40B4-BE49-F238E27FC236}">
                <a16:creationId xmlns:a16="http://schemas.microsoft.com/office/drawing/2014/main" id="{05A82056-5C10-2BF2-C5F5-3E21401E5F9B}"/>
              </a:ext>
            </a:extLst>
          </p:cNvPr>
          <p:cNvPicPr>
            <a:picLocks noChangeAspect="1"/>
          </p:cNvPicPr>
          <p:nvPr/>
        </p:nvPicPr>
        <p:blipFill>
          <a:blip r:embed="rId10"/>
          <a:stretch>
            <a:fillRect/>
          </a:stretch>
        </p:blipFill>
        <p:spPr>
          <a:xfrm>
            <a:off x="-5864704" y="2712215"/>
            <a:ext cx="4695825" cy="4724400"/>
          </a:xfrm>
          <a:prstGeom prst="rect">
            <a:avLst/>
          </a:prstGeom>
        </p:spPr>
      </p:pic>
      <p:pic>
        <p:nvPicPr>
          <p:cNvPr id="25" name="Picture 24">
            <a:extLst>
              <a:ext uri="{FF2B5EF4-FFF2-40B4-BE49-F238E27FC236}">
                <a16:creationId xmlns:a16="http://schemas.microsoft.com/office/drawing/2014/main" id="{95F29CE4-2B17-BC50-7A8F-862777ADCB4A}"/>
              </a:ext>
            </a:extLst>
          </p:cNvPr>
          <p:cNvPicPr>
            <a:picLocks noChangeAspect="1"/>
          </p:cNvPicPr>
          <p:nvPr/>
        </p:nvPicPr>
        <p:blipFill>
          <a:blip r:embed="rId11"/>
          <a:srcRect l="19775" r="60653"/>
          <a:stretch/>
        </p:blipFill>
        <p:spPr>
          <a:xfrm>
            <a:off x="-3172027" y="247762"/>
            <a:ext cx="1024644" cy="1439245"/>
          </a:xfrm>
          <a:prstGeom prst="rect">
            <a:avLst/>
          </a:prstGeom>
        </p:spPr>
      </p:pic>
      <p:pic>
        <p:nvPicPr>
          <p:cNvPr id="26" name="Picture 25">
            <a:extLst>
              <a:ext uri="{FF2B5EF4-FFF2-40B4-BE49-F238E27FC236}">
                <a16:creationId xmlns:a16="http://schemas.microsoft.com/office/drawing/2014/main" id="{5B1CCA9B-62F5-BC1C-CC48-9216881BB129}"/>
              </a:ext>
            </a:extLst>
          </p:cNvPr>
          <p:cNvPicPr>
            <a:picLocks noChangeAspect="1"/>
          </p:cNvPicPr>
          <p:nvPr/>
        </p:nvPicPr>
        <p:blipFill>
          <a:blip r:embed="rId11"/>
          <a:srcRect l="79696" t="-7034" r="732" b="7034"/>
          <a:stretch/>
        </p:blipFill>
        <p:spPr>
          <a:xfrm>
            <a:off x="-2085235" y="131031"/>
            <a:ext cx="1024644" cy="1439245"/>
          </a:xfrm>
          <a:prstGeom prst="rect">
            <a:avLst/>
          </a:prstGeom>
        </p:spPr>
      </p:pic>
    </p:spTree>
    <p:extLst>
      <p:ext uri="{BB962C8B-B14F-4D97-AF65-F5344CB8AC3E}">
        <p14:creationId xmlns:p14="http://schemas.microsoft.com/office/powerpoint/2010/main" val="3256356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3CEE0-9359-8A83-5C74-0D00838BACE6}"/>
              </a:ext>
            </a:extLst>
          </p:cNvPr>
          <p:cNvSpPr>
            <a:spLocks noGrp="1"/>
          </p:cNvSpPr>
          <p:nvPr>
            <p:ph type="title"/>
          </p:nvPr>
        </p:nvSpPr>
        <p:spPr/>
        <p:txBody>
          <a:bodyPr/>
          <a:lstStyle/>
          <a:p>
            <a:r>
              <a:rPr lang="de-DE" dirty="0"/>
              <a:t>Motivation </a:t>
            </a:r>
            <a:endParaRPr lang="en-US" dirty="0"/>
          </a:p>
        </p:txBody>
      </p:sp>
      <p:pic>
        <p:nvPicPr>
          <p:cNvPr id="5" name="Picture 4">
            <a:extLst>
              <a:ext uri="{FF2B5EF4-FFF2-40B4-BE49-F238E27FC236}">
                <a16:creationId xmlns:a16="http://schemas.microsoft.com/office/drawing/2014/main" id="{EABD6E46-20E2-469F-4B97-E7505D293DF6}"/>
              </a:ext>
            </a:extLst>
          </p:cNvPr>
          <p:cNvPicPr>
            <a:picLocks noChangeAspect="1"/>
          </p:cNvPicPr>
          <p:nvPr/>
        </p:nvPicPr>
        <p:blipFill>
          <a:blip r:embed="rId2"/>
          <a:stretch>
            <a:fillRect/>
          </a:stretch>
        </p:blipFill>
        <p:spPr>
          <a:xfrm>
            <a:off x="2257425" y="1574961"/>
            <a:ext cx="7292975" cy="4784563"/>
          </a:xfrm>
          <a:prstGeom prst="rect">
            <a:avLst/>
          </a:prstGeom>
        </p:spPr>
      </p:pic>
    </p:spTree>
    <p:extLst>
      <p:ext uri="{BB962C8B-B14F-4D97-AF65-F5344CB8AC3E}">
        <p14:creationId xmlns:p14="http://schemas.microsoft.com/office/powerpoint/2010/main" val="1681431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06459-553A-2500-03DD-91A285A0F7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CBCE60-B8E3-AC43-4FC2-34E7ECE97A6E}"/>
              </a:ext>
            </a:extLst>
          </p:cNvPr>
          <p:cNvSpPr>
            <a:spLocks noGrp="1"/>
          </p:cNvSpPr>
          <p:nvPr>
            <p:ph type="title"/>
          </p:nvPr>
        </p:nvSpPr>
        <p:spPr/>
        <p:txBody>
          <a:bodyPr/>
          <a:lstStyle/>
          <a:p>
            <a:r>
              <a:rPr lang="de-DE" dirty="0"/>
              <a:t>People</a:t>
            </a:r>
            <a:endParaRPr lang="en-US" dirty="0"/>
          </a:p>
        </p:txBody>
      </p:sp>
      <p:sp>
        <p:nvSpPr>
          <p:cNvPr id="4" name="TextBox 3">
            <a:extLst>
              <a:ext uri="{FF2B5EF4-FFF2-40B4-BE49-F238E27FC236}">
                <a16:creationId xmlns:a16="http://schemas.microsoft.com/office/drawing/2014/main" id="{4A0C9896-DC13-D9EB-B6D5-4879C15DD6C3}"/>
              </a:ext>
            </a:extLst>
          </p:cNvPr>
          <p:cNvSpPr txBox="1"/>
          <p:nvPr/>
        </p:nvSpPr>
        <p:spPr>
          <a:xfrm>
            <a:off x="3649496" y="4649566"/>
            <a:ext cx="2446504" cy="830997"/>
          </a:xfrm>
          <a:prstGeom prst="rect">
            <a:avLst/>
          </a:prstGeom>
          <a:noFill/>
        </p:spPr>
        <p:txBody>
          <a:bodyPr wrap="none" rtlCol="0">
            <a:spAutoFit/>
          </a:bodyPr>
          <a:lstStyle/>
          <a:p>
            <a:r>
              <a:rPr lang="de-DE" sz="2400" dirty="0"/>
              <a:t>Ioannis Ioannidis</a:t>
            </a:r>
            <a:br>
              <a:rPr lang="de-DE" sz="2400" dirty="0"/>
            </a:br>
            <a:r>
              <a:rPr lang="de-DE" sz="2400" dirty="0"/>
              <a:t>U Hamburg</a:t>
            </a:r>
            <a:endParaRPr lang="en-US" sz="2400" dirty="0"/>
          </a:p>
        </p:txBody>
      </p:sp>
      <p:sp>
        <p:nvSpPr>
          <p:cNvPr id="5" name="TextBox 4">
            <a:extLst>
              <a:ext uri="{FF2B5EF4-FFF2-40B4-BE49-F238E27FC236}">
                <a16:creationId xmlns:a16="http://schemas.microsoft.com/office/drawing/2014/main" id="{F4DB4CA8-5AF2-098E-C0D1-2694AADD7DC6}"/>
              </a:ext>
            </a:extLst>
          </p:cNvPr>
          <p:cNvSpPr txBox="1"/>
          <p:nvPr/>
        </p:nvSpPr>
        <p:spPr>
          <a:xfrm>
            <a:off x="7026620" y="4649566"/>
            <a:ext cx="2165786" cy="830997"/>
          </a:xfrm>
          <a:prstGeom prst="rect">
            <a:avLst/>
          </a:prstGeom>
          <a:noFill/>
        </p:spPr>
        <p:txBody>
          <a:bodyPr wrap="none" rtlCol="0">
            <a:spAutoFit/>
          </a:bodyPr>
          <a:lstStyle/>
          <a:p>
            <a:r>
              <a:rPr lang="de-DE" sz="2400" dirty="0"/>
              <a:t>Ching-Kai Chiu</a:t>
            </a:r>
            <a:br>
              <a:rPr lang="de-DE" sz="2400" dirty="0"/>
            </a:br>
            <a:r>
              <a:rPr lang="de-DE" sz="2400" dirty="0"/>
              <a:t>RIKEN</a:t>
            </a:r>
            <a:endParaRPr lang="en-US" sz="2400" dirty="0"/>
          </a:p>
        </p:txBody>
      </p:sp>
      <p:pic>
        <p:nvPicPr>
          <p:cNvPr id="7" name="Picture 6" descr="A person in a white shirt&#10;&#10;AI-generated content may be incorrect.">
            <a:extLst>
              <a:ext uri="{FF2B5EF4-FFF2-40B4-BE49-F238E27FC236}">
                <a16:creationId xmlns:a16="http://schemas.microsoft.com/office/drawing/2014/main" id="{E47473F3-EA3C-8ACF-21D7-0DF8A5505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6620" y="2215715"/>
            <a:ext cx="2165785" cy="2165785"/>
          </a:xfrm>
          <a:prstGeom prst="rect">
            <a:avLst/>
          </a:prstGeom>
        </p:spPr>
      </p:pic>
      <p:pic>
        <p:nvPicPr>
          <p:cNvPr id="9" name="Picture 8" descr="A group of men standing together&#10;&#10;AI-generated content may be incorrect.">
            <a:extLst>
              <a:ext uri="{FF2B5EF4-FFF2-40B4-BE49-F238E27FC236}">
                <a16:creationId xmlns:a16="http://schemas.microsoft.com/office/drawing/2014/main" id="{79F31073-E509-6B1C-FE0C-12B78211CE86}"/>
              </a:ext>
            </a:extLst>
          </p:cNvPr>
          <p:cNvPicPr>
            <a:picLocks noChangeAspect="1"/>
          </p:cNvPicPr>
          <p:nvPr/>
        </p:nvPicPr>
        <p:blipFill>
          <a:blip r:embed="rId3">
            <a:extLst>
              <a:ext uri="{28A0092B-C50C-407E-A947-70E740481C1C}">
                <a14:useLocalDpi xmlns:a14="http://schemas.microsoft.com/office/drawing/2010/main" val="0"/>
              </a:ext>
            </a:extLst>
          </a:blip>
          <a:srcRect l="11349" t="7504" r="61998" b="55305"/>
          <a:stretch/>
        </p:blipFill>
        <p:spPr>
          <a:xfrm>
            <a:off x="3649497" y="2169524"/>
            <a:ext cx="2165785" cy="2228830"/>
          </a:xfrm>
          <a:prstGeom prst="rect">
            <a:avLst/>
          </a:prstGeom>
        </p:spPr>
      </p:pic>
      <p:pic>
        <p:nvPicPr>
          <p:cNvPr id="10" name="Picture 9" descr="A group of men standing together&#10;&#10;AI-generated content may be incorrect.">
            <a:extLst>
              <a:ext uri="{FF2B5EF4-FFF2-40B4-BE49-F238E27FC236}">
                <a16:creationId xmlns:a16="http://schemas.microsoft.com/office/drawing/2014/main" id="{9CA46CBA-9A1D-4E41-B4A1-075174356EE1}"/>
              </a:ext>
            </a:extLst>
          </p:cNvPr>
          <p:cNvPicPr>
            <a:picLocks noChangeAspect="1"/>
          </p:cNvPicPr>
          <p:nvPr/>
        </p:nvPicPr>
        <p:blipFill>
          <a:blip r:embed="rId3">
            <a:extLst>
              <a:ext uri="{28A0092B-C50C-407E-A947-70E740481C1C}">
                <a14:useLocalDpi xmlns:a14="http://schemas.microsoft.com/office/drawing/2010/main" val="0"/>
              </a:ext>
            </a:extLst>
          </a:blip>
          <a:srcRect l="40653" t="7504" r="34487" b="55305"/>
          <a:stretch/>
        </p:blipFill>
        <p:spPr>
          <a:xfrm>
            <a:off x="-3137167" y="5070968"/>
            <a:ext cx="2020112" cy="2228830"/>
          </a:xfrm>
          <a:prstGeom prst="rect">
            <a:avLst/>
          </a:prstGeom>
        </p:spPr>
      </p:pic>
      <p:sp>
        <p:nvSpPr>
          <p:cNvPr id="11" name="TextBox 10">
            <a:extLst>
              <a:ext uri="{FF2B5EF4-FFF2-40B4-BE49-F238E27FC236}">
                <a16:creationId xmlns:a16="http://schemas.microsoft.com/office/drawing/2014/main" id="{3EA03857-B1E6-EBB6-9D01-704EEEBC65BE}"/>
              </a:ext>
            </a:extLst>
          </p:cNvPr>
          <p:cNvSpPr txBox="1"/>
          <p:nvPr/>
        </p:nvSpPr>
        <p:spPr>
          <a:xfrm>
            <a:off x="-3093530" y="7567864"/>
            <a:ext cx="1932837" cy="830997"/>
          </a:xfrm>
          <a:prstGeom prst="rect">
            <a:avLst/>
          </a:prstGeom>
          <a:noFill/>
        </p:spPr>
        <p:txBody>
          <a:bodyPr wrap="none" rtlCol="0">
            <a:spAutoFit/>
          </a:bodyPr>
          <a:lstStyle/>
          <a:p>
            <a:r>
              <a:rPr lang="de-DE" sz="2400" dirty="0"/>
              <a:t>Thore Posske</a:t>
            </a:r>
            <a:br>
              <a:rPr lang="de-DE" sz="2400" dirty="0"/>
            </a:br>
            <a:r>
              <a:rPr lang="de-DE" sz="2400" dirty="0"/>
              <a:t>U Hamburg</a:t>
            </a:r>
            <a:endParaRPr lang="en-US" sz="2400" dirty="0"/>
          </a:p>
        </p:txBody>
      </p:sp>
    </p:spTree>
    <p:extLst>
      <p:ext uri="{BB962C8B-B14F-4D97-AF65-F5344CB8AC3E}">
        <p14:creationId xmlns:p14="http://schemas.microsoft.com/office/powerpoint/2010/main" val="2265985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906F3-98C1-3253-B857-0229A37366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485CC3-0458-7B7C-6055-3A31304020EE}"/>
              </a:ext>
            </a:extLst>
          </p:cNvPr>
          <p:cNvSpPr>
            <a:spLocks noGrp="1"/>
          </p:cNvSpPr>
          <p:nvPr>
            <p:ph type="title"/>
          </p:nvPr>
        </p:nvSpPr>
        <p:spPr/>
        <p:txBody>
          <a:bodyPr/>
          <a:lstStyle/>
          <a:p>
            <a:r>
              <a:rPr lang="de-DE" dirty="0"/>
              <a:t>Machida-Shibata </a:t>
            </a:r>
            <a:r>
              <a:rPr lang="de-DE" dirty="0" err="1"/>
              <a:t>lattices</a:t>
            </a:r>
            <a:endParaRPr lang="en-US" dirty="0"/>
          </a:p>
        </p:txBody>
      </p:sp>
      <p:pic>
        <p:nvPicPr>
          <p:cNvPr id="5" name="Picture 4">
            <a:extLst>
              <a:ext uri="{FF2B5EF4-FFF2-40B4-BE49-F238E27FC236}">
                <a16:creationId xmlns:a16="http://schemas.microsoft.com/office/drawing/2014/main" id="{B808784A-FC3C-BAFB-16AA-89A119A0A1AB}"/>
              </a:ext>
            </a:extLst>
          </p:cNvPr>
          <p:cNvPicPr>
            <a:picLocks noChangeAspect="1"/>
          </p:cNvPicPr>
          <p:nvPr/>
        </p:nvPicPr>
        <p:blipFill>
          <a:blip r:embed="rId2"/>
          <a:stretch>
            <a:fillRect/>
          </a:stretch>
        </p:blipFill>
        <p:spPr>
          <a:xfrm>
            <a:off x="827250" y="1690688"/>
            <a:ext cx="10526550" cy="4918092"/>
          </a:xfrm>
          <a:prstGeom prst="rect">
            <a:avLst/>
          </a:prstGeom>
        </p:spPr>
      </p:pic>
    </p:spTree>
    <p:extLst>
      <p:ext uri="{BB962C8B-B14F-4D97-AF65-F5344CB8AC3E}">
        <p14:creationId xmlns:p14="http://schemas.microsoft.com/office/powerpoint/2010/main" val="2252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01AAA-3753-C5DB-1627-D3B6D3676A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E1CDFD-993B-6B0E-9ED1-CD047BBDDD00}"/>
              </a:ext>
            </a:extLst>
          </p:cNvPr>
          <p:cNvSpPr>
            <a:spLocks noGrp="1"/>
          </p:cNvSpPr>
          <p:nvPr>
            <p:ph type="title"/>
          </p:nvPr>
        </p:nvSpPr>
        <p:spPr/>
        <p:txBody>
          <a:bodyPr/>
          <a:lstStyle/>
          <a:p>
            <a:r>
              <a:rPr lang="de-DE" dirty="0" err="1"/>
              <a:t>Machida</a:t>
            </a:r>
            <a:r>
              <a:rPr lang="de-DE" dirty="0"/>
              <a:t> Shibata </a:t>
            </a:r>
            <a:r>
              <a:rPr lang="de-DE" dirty="0" err="1"/>
              <a:t>lattices</a:t>
            </a:r>
            <a:r>
              <a:rPr lang="de-DE" dirty="0"/>
              <a:t>, </a:t>
            </a:r>
            <a:r>
              <a:rPr lang="de-DE" dirty="0" err="1"/>
              <a:t>proposal</a:t>
            </a:r>
            <a:endParaRPr lang="en-US" dirty="0"/>
          </a:p>
        </p:txBody>
      </p:sp>
      <p:pic>
        <p:nvPicPr>
          <p:cNvPr id="5" name="Graphic 4">
            <a:extLst>
              <a:ext uri="{FF2B5EF4-FFF2-40B4-BE49-F238E27FC236}">
                <a16:creationId xmlns:a16="http://schemas.microsoft.com/office/drawing/2014/main" id="{396DFBBD-709C-53D3-155E-FD7F1B35FD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75646" y="3134539"/>
            <a:ext cx="4114800" cy="3467100"/>
          </a:xfrm>
          <a:prstGeom prst="rect">
            <a:avLst/>
          </a:prstGeom>
        </p:spPr>
      </p:pic>
      <p:pic>
        <p:nvPicPr>
          <p:cNvPr id="7" name="Graphic 6">
            <a:extLst>
              <a:ext uri="{FF2B5EF4-FFF2-40B4-BE49-F238E27FC236}">
                <a16:creationId xmlns:a16="http://schemas.microsoft.com/office/drawing/2014/main" id="{29234A06-03F4-01D7-F306-F450878CD1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6879" y="2173571"/>
            <a:ext cx="4114800" cy="3467100"/>
          </a:xfrm>
          <a:prstGeom prst="rect">
            <a:avLst/>
          </a:prstGeom>
        </p:spPr>
      </p:pic>
      <p:pic>
        <p:nvPicPr>
          <p:cNvPr id="9" name="Picture 8">
            <a:extLst>
              <a:ext uri="{FF2B5EF4-FFF2-40B4-BE49-F238E27FC236}">
                <a16:creationId xmlns:a16="http://schemas.microsoft.com/office/drawing/2014/main" id="{53D17F38-AA54-C038-0B8F-F3976196E4C9}"/>
              </a:ext>
            </a:extLst>
          </p:cNvPr>
          <p:cNvPicPr>
            <a:picLocks noChangeAspect="1"/>
          </p:cNvPicPr>
          <p:nvPr/>
        </p:nvPicPr>
        <p:blipFill>
          <a:blip r:embed="rId7">
            <a:extLst>
              <a:ext uri="{28A0092B-C50C-407E-A947-70E740481C1C}">
                <a14:useLocalDpi xmlns:a14="http://schemas.microsoft.com/office/drawing/2010/main" val="0"/>
              </a:ext>
            </a:extLst>
          </a:blip>
          <a:srcRect l="25956" r="38465"/>
          <a:stretch/>
        </p:blipFill>
        <p:spPr>
          <a:xfrm>
            <a:off x="4993166" y="2392736"/>
            <a:ext cx="2647157" cy="3467099"/>
          </a:xfrm>
          <a:prstGeom prst="rect">
            <a:avLst/>
          </a:prstGeom>
        </p:spPr>
      </p:pic>
      <p:pic>
        <p:nvPicPr>
          <p:cNvPr id="11" name="Picture 10">
            <a:extLst>
              <a:ext uri="{FF2B5EF4-FFF2-40B4-BE49-F238E27FC236}">
                <a16:creationId xmlns:a16="http://schemas.microsoft.com/office/drawing/2014/main" id="{C15BC6F8-1DCC-C9C5-9374-BA194549F4E5}"/>
              </a:ext>
            </a:extLst>
          </p:cNvPr>
          <p:cNvPicPr>
            <a:picLocks noChangeAspect="1"/>
          </p:cNvPicPr>
          <p:nvPr/>
        </p:nvPicPr>
        <p:blipFill>
          <a:blip r:embed="rId8"/>
          <a:stretch>
            <a:fillRect/>
          </a:stretch>
        </p:blipFill>
        <p:spPr>
          <a:xfrm>
            <a:off x="8081810" y="1236039"/>
            <a:ext cx="3822541" cy="2527300"/>
          </a:xfrm>
          <a:prstGeom prst="rect">
            <a:avLst/>
          </a:prstGeom>
        </p:spPr>
      </p:pic>
      <p:sp>
        <p:nvSpPr>
          <p:cNvPr id="13" name="TextBox 12">
            <a:extLst>
              <a:ext uri="{FF2B5EF4-FFF2-40B4-BE49-F238E27FC236}">
                <a16:creationId xmlns:a16="http://schemas.microsoft.com/office/drawing/2014/main" id="{CAA60DE6-25A0-2FCC-A45D-36B891CAB705}"/>
              </a:ext>
            </a:extLst>
          </p:cNvPr>
          <p:cNvSpPr txBox="1"/>
          <p:nvPr/>
        </p:nvSpPr>
        <p:spPr>
          <a:xfrm>
            <a:off x="8661400" y="5955308"/>
            <a:ext cx="4673600" cy="646331"/>
          </a:xfrm>
          <a:prstGeom prst="rect">
            <a:avLst/>
          </a:prstGeom>
          <a:noFill/>
        </p:spPr>
        <p:txBody>
          <a:bodyPr wrap="square">
            <a:spAutoFit/>
          </a:bodyPr>
          <a:lstStyle/>
          <a:p>
            <a:pPr>
              <a:buNone/>
            </a:pPr>
            <a:r>
              <a:rPr lang="en-US" dirty="0"/>
              <a:t>Freeney et al.,</a:t>
            </a:r>
            <a:br>
              <a:rPr lang="en-US" dirty="0"/>
            </a:br>
            <a:r>
              <a:rPr lang="en-US" dirty="0"/>
              <a:t> </a:t>
            </a:r>
            <a:r>
              <a:rPr lang="en-US" dirty="0" err="1">
                <a:hlinkClick r:id="rId9"/>
              </a:rPr>
              <a:t>SciPost</a:t>
            </a:r>
            <a:r>
              <a:rPr lang="en-US" dirty="0">
                <a:hlinkClick r:id="rId9"/>
              </a:rPr>
              <a:t> Phys. 9, 085 (2020)</a:t>
            </a:r>
            <a:endParaRPr lang="en-US" dirty="0"/>
          </a:p>
        </p:txBody>
      </p:sp>
      <p:sp>
        <p:nvSpPr>
          <p:cNvPr id="15" name="TextBox 14">
            <a:extLst>
              <a:ext uri="{FF2B5EF4-FFF2-40B4-BE49-F238E27FC236}">
                <a16:creationId xmlns:a16="http://schemas.microsoft.com/office/drawing/2014/main" id="{29FE9250-7F22-5F28-F378-147716D89C84}"/>
              </a:ext>
            </a:extLst>
          </p:cNvPr>
          <p:cNvSpPr txBox="1"/>
          <p:nvPr/>
        </p:nvSpPr>
        <p:spPr>
          <a:xfrm>
            <a:off x="4993166" y="5955308"/>
            <a:ext cx="3088644" cy="646331"/>
          </a:xfrm>
          <a:prstGeom prst="rect">
            <a:avLst/>
          </a:prstGeom>
          <a:noFill/>
        </p:spPr>
        <p:txBody>
          <a:bodyPr wrap="square">
            <a:spAutoFit/>
          </a:bodyPr>
          <a:lstStyle/>
          <a:p>
            <a:r>
              <a:rPr lang="it-IT" i="1" dirty="0"/>
              <a:t>Jolie … </a:t>
            </a:r>
            <a:r>
              <a:rPr lang="it-IT" i="1" dirty="0" err="1"/>
              <a:t>Khajetoorians</a:t>
            </a:r>
            <a:r>
              <a:rPr lang="it-IT" i="1" dirty="0"/>
              <a:t> et al.</a:t>
            </a:r>
            <a:br>
              <a:rPr lang="it-IT" i="1" dirty="0"/>
            </a:br>
            <a:r>
              <a:rPr lang="it-IT" i="1" dirty="0">
                <a:hlinkClick r:id="rId9"/>
              </a:rPr>
              <a:t>ACS Nano</a:t>
            </a:r>
            <a:r>
              <a:rPr lang="it-IT" dirty="0">
                <a:hlinkClick r:id="rId9"/>
              </a:rPr>
              <a:t>, 16, 4876 (2022)</a:t>
            </a:r>
            <a:endParaRPr lang="en-US" dirty="0"/>
          </a:p>
        </p:txBody>
      </p:sp>
      <p:pic>
        <p:nvPicPr>
          <p:cNvPr id="17" name="Picture 16">
            <a:extLst>
              <a:ext uri="{FF2B5EF4-FFF2-40B4-BE49-F238E27FC236}">
                <a16:creationId xmlns:a16="http://schemas.microsoft.com/office/drawing/2014/main" id="{D3109FA6-59A2-545A-BD6B-BC6A2D9BC007}"/>
              </a:ext>
            </a:extLst>
          </p:cNvPr>
          <p:cNvPicPr>
            <a:picLocks noChangeAspect="1"/>
          </p:cNvPicPr>
          <p:nvPr/>
        </p:nvPicPr>
        <p:blipFill>
          <a:blip r:embed="rId10"/>
          <a:stretch>
            <a:fillRect/>
          </a:stretch>
        </p:blipFill>
        <p:spPr>
          <a:xfrm>
            <a:off x="8969273" y="3858812"/>
            <a:ext cx="1971347" cy="2001023"/>
          </a:xfrm>
          <a:prstGeom prst="rect">
            <a:avLst/>
          </a:prstGeom>
        </p:spPr>
      </p:pic>
    </p:spTree>
    <p:extLst>
      <p:ext uri="{BB962C8B-B14F-4D97-AF65-F5344CB8AC3E}">
        <p14:creationId xmlns:p14="http://schemas.microsoft.com/office/powerpoint/2010/main" val="9192160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1659</Words>
  <Application>Microsoft Office PowerPoint</Application>
  <PresentationFormat>Widescreen</PresentationFormat>
  <Paragraphs>186</Paragraphs>
  <Slides>30</Slides>
  <Notes>10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Aptos</vt:lpstr>
      <vt:lpstr>Aptos Display</vt:lpstr>
      <vt:lpstr>Arial</vt:lpstr>
      <vt:lpstr>Cambria Math</vt:lpstr>
      <vt:lpstr>Courier New</vt:lpstr>
      <vt:lpstr>Times New Roman</vt:lpstr>
      <vt:lpstr>Wingdings</vt:lpstr>
      <vt:lpstr>Office Theme</vt:lpstr>
      <vt:lpstr> Time-reversal symmetric topological superconductivity in Machida-Shibata lattices</vt:lpstr>
      <vt:lpstr>Summary</vt:lpstr>
      <vt:lpstr>Motivation</vt:lpstr>
      <vt:lpstr>Lego kit of in-gap states for synthesizing 2D quantum matter</vt:lpstr>
      <vt:lpstr>Motivation</vt:lpstr>
      <vt:lpstr>Motivation </vt:lpstr>
      <vt:lpstr>People</vt:lpstr>
      <vt:lpstr>Machida-Shibata lattices</vt:lpstr>
      <vt:lpstr>Machida Shibata lattices, proposal</vt:lpstr>
      <vt:lpstr>Symmetry class</vt:lpstr>
      <vt:lpstr>Hamiltonian</vt:lpstr>
      <vt:lpstr>Effective Hamiltonian</vt:lpstr>
      <vt:lpstr>Effective parameters</vt:lpstr>
      <vt:lpstr>Bessel and Struwe functions</vt:lpstr>
      <vt:lpstr>Effective parameters in momentum space example: YSR bands</vt:lpstr>
      <vt:lpstr>Solution – selected details</vt:lpstr>
      <vt:lpstr>Topological analysis</vt:lpstr>
      <vt:lpstr>Effective parameters in momentum space</vt:lpstr>
      <vt:lpstr>Solution 1 – Nearest neighbor cutoff</vt:lpstr>
      <vt:lpstr>1D topological phase diagram</vt:lpstr>
      <vt:lpstr>Majorana bound states</vt:lpstr>
      <vt:lpstr>2D topological phase diagram</vt:lpstr>
      <vt:lpstr>Chiral Majorana edge channels</vt:lpstr>
      <vt:lpstr>Solution 2 –  suppress singlet superconductivity</vt:lpstr>
      <vt:lpstr>Applications of  Machida-Shibata states</vt:lpstr>
      <vt:lpstr>Summary</vt:lpstr>
      <vt:lpstr>Gap closure and opening</vt:lpstr>
      <vt:lpstr>Outlook</vt:lpstr>
      <vt:lpstr>Acknowledgements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Thore Posske</dc:creator>
  <cp:lastModifiedBy>Thore Posske</cp:lastModifiedBy>
  <cp:revision>84</cp:revision>
  <dcterms:created xsi:type="dcterms:W3CDTF">2025-04-28T10:49:24Z</dcterms:created>
  <dcterms:modified xsi:type="dcterms:W3CDTF">2025-04-29T12:55:05Z</dcterms:modified>
</cp:coreProperties>
</file>